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0" r:id="rId1"/>
    <p:sldMasterId id="2147484442" r:id="rId2"/>
  </p:sldMasterIdLst>
  <p:notesMasterIdLst>
    <p:notesMasterId r:id="rId45"/>
  </p:notesMasterIdLst>
  <p:handoutMasterIdLst>
    <p:handoutMasterId r:id="rId46"/>
  </p:handoutMasterIdLst>
  <p:sldIdLst>
    <p:sldId id="256" r:id="rId3"/>
    <p:sldId id="633" r:id="rId4"/>
    <p:sldId id="788" r:id="rId5"/>
    <p:sldId id="789" r:id="rId6"/>
    <p:sldId id="792" r:id="rId7"/>
    <p:sldId id="793" r:id="rId8"/>
    <p:sldId id="640" r:id="rId9"/>
    <p:sldId id="642" r:id="rId10"/>
    <p:sldId id="641" r:id="rId11"/>
    <p:sldId id="804" r:id="rId12"/>
    <p:sldId id="643" r:id="rId13"/>
    <p:sldId id="645" r:id="rId14"/>
    <p:sldId id="647" r:id="rId15"/>
    <p:sldId id="672" r:id="rId16"/>
    <p:sldId id="646" r:id="rId17"/>
    <p:sldId id="649" r:id="rId18"/>
    <p:sldId id="651" r:id="rId19"/>
    <p:sldId id="758" r:id="rId20"/>
    <p:sldId id="759" r:id="rId21"/>
    <p:sldId id="760" r:id="rId22"/>
    <p:sldId id="761" r:id="rId23"/>
    <p:sldId id="762" r:id="rId24"/>
    <p:sldId id="791" r:id="rId25"/>
    <p:sldId id="731" r:id="rId26"/>
    <p:sldId id="794" r:id="rId27"/>
    <p:sldId id="795" r:id="rId28"/>
    <p:sldId id="790" r:id="rId29"/>
    <p:sldId id="806" r:id="rId30"/>
    <p:sldId id="800" r:id="rId31"/>
    <p:sldId id="801" r:id="rId32"/>
    <p:sldId id="802" r:id="rId33"/>
    <p:sldId id="808" r:id="rId34"/>
    <p:sldId id="805" r:id="rId35"/>
    <p:sldId id="765" r:id="rId36"/>
    <p:sldId id="766" r:id="rId37"/>
    <p:sldId id="803" r:id="rId38"/>
    <p:sldId id="654" r:id="rId39"/>
    <p:sldId id="796" r:id="rId40"/>
    <p:sldId id="768" r:id="rId41"/>
    <p:sldId id="671" r:id="rId42"/>
    <p:sldId id="797" r:id="rId43"/>
    <p:sldId id="738" r:id="rId44"/>
  </p:sldIdLst>
  <p:sldSz cx="12192000" cy="6858000"/>
  <p:notesSz cx="7264400" cy="9931400"/>
  <p:defaultTextStyle>
    <a:defPPr>
      <a:defRPr lang="en-GB"/>
    </a:defPPr>
    <a:lvl1pPr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9" userDrawn="1">
          <p15:clr>
            <a:srgbClr val="A4A3A4"/>
          </p15:clr>
        </p15:guide>
        <p15:guide id="2" pos="228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008000"/>
    <a:srgbClr val="CCECFF"/>
    <a:srgbClr val="99CCFF"/>
    <a:srgbClr val="FFFFCC"/>
    <a:srgbClr val="339966"/>
    <a:srgbClr val="FFC000"/>
    <a:srgbClr val="000000"/>
    <a:srgbClr val="666699"/>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65" autoAdjust="0"/>
    <p:restoredTop sz="96357" autoAdjust="0"/>
  </p:normalViewPr>
  <p:slideViewPr>
    <p:cSldViewPr>
      <p:cViewPr varScale="1">
        <p:scale>
          <a:sx n="88" d="100"/>
          <a:sy n="88" d="100"/>
        </p:scale>
        <p:origin x="96" y="666"/>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58" d="100"/>
          <a:sy n="58" d="100"/>
        </p:scale>
        <p:origin x="-1812" y="-72"/>
      </p:cViewPr>
      <p:guideLst>
        <p:guide orient="horz" pos="3129"/>
        <p:guide pos="228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68036F-459A-4BCF-BDA3-D0DA1073E5D6}" type="doc">
      <dgm:prSet loTypeId="urn:microsoft.com/office/officeart/2005/8/layout/hProcess9" loCatId="process" qsTypeId="urn:microsoft.com/office/officeart/2005/8/quickstyle/simple1" qsCatId="simple" csTypeId="urn:microsoft.com/office/officeart/2005/8/colors/accent1_2" csCatId="accent1" phldr="1"/>
      <dgm:spPr/>
    </dgm:pt>
    <dgm:pt modelId="{4F0CBA4A-025A-4889-95D0-C1A8C4DCC2A2}">
      <dgm:prSet phldrT="[Text]" custT="1"/>
      <dgm:spPr>
        <a:xfrm>
          <a:off x="0" y="814357"/>
          <a:ext cx="2102532" cy="1085810"/>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2400" dirty="0">
              <a:solidFill>
                <a:sysClr val="window" lastClr="FFFFFF"/>
              </a:solidFill>
              <a:latin typeface="Calibri"/>
              <a:ea typeface="+mn-ea"/>
              <a:cs typeface="+mn-cs"/>
            </a:rPr>
            <a:t>Human-to-Human</a:t>
          </a:r>
        </a:p>
      </dgm:t>
    </dgm:pt>
    <dgm:pt modelId="{5DC94675-3AC7-4BCA-AEA3-E126DD9CFAC6}" type="parTrans" cxnId="{25CB6E74-C31B-4762-B605-1E312751FA13}">
      <dgm:prSet/>
      <dgm:spPr/>
      <dgm:t>
        <a:bodyPr/>
        <a:lstStyle/>
        <a:p>
          <a:endParaRPr lang="en-US" sz="1600"/>
        </a:p>
      </dgm:t>
    </dgm:pt>
    <dgm:pt modelId="{24C34F5E-48B6-4D41-ABBC-1D7B6ECF14C6}" type="sibTrans" cxnId="{25CB6E74-C31B-4762-B605-1E312751FA13}">
      <dgm:prSet/>
      <dgm:spPr/>
      <dgm:t>
        <a:bodyPr/>
        <a:lstStyle/>
        <a:p>
          <a:endParaRPr lang="en-US" sz="1600"/>
        </a:p>
      </dgm:t>
    </dgm:pt>
    <dgm:pt modelId="{9A6B10BB-9EF5-41D3-851E-4860A6EA4495}">
      <dgm:prSet phldrT="[Text]" custT="1"/>
      <dgm:spPr>
        <a:xfrm>
          <a:off x="2452953" y="814357"/>
          <a:ext cx="2102532" cy="1085810"/>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2400" dirty="0">
              <a:solidFill>
                <a:sysClr val="window" lastClr="FFFFFF"/>
              </a:solidFill>
              <a:latin typeface="Calibri"/>
              <a:ea typeface="+mn-ea"/>
              <a:cs typeface="+mn-cs"/>
            </a:rPr>
            <a:t>Human-to-Machine</a:t>
          </a:r>
        </a:p>
      </dgm:t>
    </dgm:pt>
    <dgm:pt modelId="{78EF5756-AAB2-48CB-B9D9-3E519BD74745}" type="parTrans" cxnId="{3F09DA8D-2732-4285-B9EC-68ED2D10B6A0}">
      <dgm:prSet/>
      <dgm:spPr/>
      <dgm:t>
        <a:bodyPr/>
        <a:lstStyle/>
        <a:p>
          <a:endParaRPr lang="en-US" sz="1600"/>
        </a:p>
      </dgm:t>
    </dgm:pt>
    <dgm:pt modelId="{DFD278DF-DCF9-4720-8C0E-4D86B30FB0D7}" type="sibTrans" cxnId="{3F09DA8D-2732-4285-B9EC-68ED2D10B6A0}">
      <dgm:prSet/>
      <dgm:spPr/>
      <dgm:t>
        <a:bodyPr/>
        <a:lstStyle/>
        <a:p>
          <a:endParaRPr lang="en-US" sz="1600"/>
        </a:p>
      </dgm:t>
    </dgm:pt>
    <dgm:pt modelId="{0D4CED8E-404C-4874-A8B0-D008C508C8A6}">
      <dgm:prSet phldrT="[Text]" custT="1"/>
      <dgm:spPr>
        <a:xfrm>
          <a:off x="4905908" y="814357"/>
          <a:ext cx="2102532" cy="1085810"/>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2400" dirty="0">
              <a:solidFill>
                <a:sysClr val="window" lastClr="FFFFFF"/>
              </a:solidFill>
              <a:latin typeface="Calibri"/>
              <a:ea typeface="+mn-ea"/>
              <a:cs typeface="+mn-cs"/>
            </a:rPr>
            <a:t>Machine-to-Machine </a:t>
          </a:r>
        </a:p>
      </dgm:t>
    </dgm:pt>
    <dgm:pt modelId="{4D3DC179-F6C0-42CA-84DC-474D22AFA830}" type="parTrans" cxnId="{C8E220F6-F4DD-45F7-B19E-9EF1E49A07A8}">
      <dgm:prSet/>
      <dgm:spPr/>
      <dgm:t>
        <a:bodyPr/>
        <a:lstStyle/>
        <a:p>
          <a:endParaRPr lang="en-US" sz="1600"/>
        </a:p>
      </dgm:t>
    </dgm:pt>
    <dgm:pt modelId="{12FD17BD-3176-44AD-87F1-A62F0F5E7907}" type="sibTrans" cxnId="{C8E220F6-F4DD-45F7-B19E-9EF1E49A07A8}">
      <dgm:prSet/>
      <dgm:spPr/>
      <dgm:t>
        <a:bodyPr/>
        <a:lstStyle/>
        <a:p>
          <a:endParaRPr lang="en-US" sz="1600"/>
        </a:p>
      </dgm:t>
    </dgm:pt>
    <dgm:pt modelId="{BF50DC2A-642C-4CF2-8D34-C4A8A5F14A2A}" type="pres">
      <dgm:prSet presAssocID="{3768036F-459A-4BCF-BDA3-D0DA1073E5D6}" presName="CompostProcess" presStyleCnt="0">
        <dgm:presLayoutVars>
          <dgm:dir/>
          <dgm:resizeHandles val="exact"/>
        </dgm:presLayoutVars>
      </dgm:prSet>
      <dgm:spPr/>
    </dgm:pt>
    <dgm:pt modelId="{504B82E2-B590-4D67-839B-CAD5ADBD5733}" type="pres">
      <dgm:prSet presAssocID="{3768036F-459A-4BCF-BDA3-D0DA1073E5D6}" presName="arrow" presStyleLbl="bgShp" presStyleIdx="0" presStyleCnt="1"/>
      <dgm:spPr>
        <a:xfrm>
          <a:off x="525632" y="0"/>
          <a:ext cx="5957174" cy="2714525"/>
        </a:xfrm>
        <a:prstGeom prst="rightArrow">
          <a:avLst/>
        </a:prstGeom>
        <a:solidFill>
          <a:srgbClr val="4F81BD">
            <a:tint val="40000"/>
            <a:hueOff val="0"/>
            <a:satOff val="0"/>
            <a:lumOff val="0"/>
            <a:alphaOff val="0"/>
          </a:srgbClr>
        </a:solidFill>
        <a:ln>
          <a:noFill/>
        </a:ln>
        <a:effectLst/>
      </dgm:spPr>
    </dgm:pt>
    <dgm:pt modelId="{9F76148B-D8B8-45D9-A69F-5C578DFE2C08}" type="pres">
      <dgm:prSet presAssocID="{3768036F-459A-4BCF-BDA3-D0DA1073E5D6}" presName="linearProcess" presStyleCnt="0"/>
      <dgm:spPr/>
    </dgm:pt>
    <dgm:pt modelId="{26DF3A55-A0E4-4CFC-B703-A4BBC86A31B7}" type="pres">
      <dgm:prSet presAssocID="{4F0CBA4A-025A-4889-95D0-C1A8C4DCC2A2}" presName="textNode" presStyleLbl="node1" presStyleIdx="0" presStyleCnt="3">
        <dgm:presLayoutVars>
          <dgm:bulletEnabled val="1"/>
        </dgm:presLayoutVars>
      </dgm:prSet>
      <dgm:spPr/>
    </dgm:pt>
    <dgm:pt modelId="{37ED80D6-8192-4418-891A-D9686376DA88}" type="pres">
      <dgm:prSet presAssocID="{24C34F5E-48B6-4D41-ABBC-1D7B6ECF14C6}" presName="sibTrans" presStyleCnt="0"/>
      <dgm:spPr/>
    </dgm:pt>
    <dgm:pt modelId="{DB1A13CC-F240-4112-92F3-1290586323BD}" type="pres">
      <dgm:prSet presAssocID="{9A6B10BB-9EF5-41D3-851E-4860A6EA4495}" presName="textNode" presStyleLbl="node1" presStyleIdx="1" presStyleCnt="3">
        <dgm:presLayoutVars>
          <dgm:bulletEnabled val="1"/>
        </dgm:presLayoutVars>
      </dgm:prSet>
      <dgm:spPr/>
    </dgm:pt>
    <dgm:pt modelId="{A9069801-F96E-466D-B627-F4A9761C08D8}" type="pres">
      <dgm:prSet presAssocID="{DFD278DF-DCF9-4720-8C0E-4D86B30FB0D7}" presName="sibTrans" presStyleCnt="0"/>
      <dgm:spPr/>
    </dgm:pt>
    <dgm:pt modelId="{05C297C3-3CD2-4591-8330-B635667E5625}" type="pres">
      <dgm:prSet presAssocID="{0D4CED8E-404C-4874-A8B0-D008C508C8A6}" presName="textNode" presStyleLbl="node1" presStyleIdx="2" presStyleCnt="3">
        <dgm:presLayoutVars>
          <dgm:bulletEnabled val="1"/>
        </dgm:presLayoutVars>
      </dgm:prSet>
      <dgm:spPr/>
    </dgm:pt>
  </dgm:ptLst>
  <dgm:cxnLst>
    <dgm:cxn modelId="{C44D1B65-3E90-4695-B377-9BE69DD9B18E}" type="presOf" srcId="{3768036F-459A-4BCF-BDA3-D0DA1073E5D6}" destId="{BF50DC2A-642C-4CF2-8D34-C4A8A5F14A2A}" srcOrd="0" destOrd="0" presId="urn:microsoft.com/office/officeart/2005/8/layout/hProcess9"/>
    <dgm:cxn modelId="{025F5869-28A7-4939-80E5-0E293C63E577}" type="presOf" srcId="{4F0CBA4A-025A-4889-95D0-C1A8C4DCC2A2}" destId="{26DF3A55-A0E4-4CFC-B703-A4BBC86A31B7}" srcOrd="0" destOrd="0" presId="urn:microsoft.com/office/officeart/2005/8/layout/hProcess9"/>
    <dgm:cxn modelId="{C42D4554-D8EB-4B95-9137-4D977122CD2F}" type="presOf" srcId="{0D4CED8E-404C-4874-A8B0-D008C508C8A6}" destId="{05C297C3-3CD2-4591-8330-B635667E5625}" srcOrd="0" destOrd="0" presId="urn:microsoft.com/office/officeart/2005/8/layout/hProcess9"/>
    <dgm:cxn modelId="{25CB6E74-C31B-4762-B605-1E312751FA13}" srcId="{3768036F-459A-4BCF-BDA3-D0DA1073E5D6}" destId="{4F0CBA4A-025A-4889-95D0-C1A8C4DCC2A2}" srcOrd="0" destOrd="0" parTransId="{5DC94675-3AC7-4BCA-AEA3-E126DD9CFAC6}" sibTransId="{24C34F5E-48B6-4D41-ABBC-1D7B6ECF14C6}"/>
    <dgm:cxn modelId="{1A4AE28C-9DA5-408E-8CE1-133D456C0098}" type="presOf" srcId="{9A6B10BB-9EF5-41D3-851E-4860A6EA4495}" destId="{DB1A13CC-F240-4112-92F3-1290586323BD}" srcOrd="0" destOrd="0" presId="urn:microsoft.com/office/officeart/2005/8/layout/hProcess9"/>
    <dgm:cxn modelId="{3F09DA8D-2732-4285-B9EC-68ED2D10B6A0}" srcId="{3768036F-459A-4BCF-BDA3-D0DA1073E5D6}" destId="{9A6B10BB-9EF5-41D3-851E-4860A6EA4495}" srcOrd="1" destOrd="0" parTransId="{78EF5756-AAB2-48CB-B9D9-3E519BD74745}" sibTransId="{DFD278DF-DCF9-4720-8C0E-4D86B30FB0D7}"/>
    <dgm:cxn modelId="{C8E220F6-F4DD-45F7-B19E-9EF1E49A07A8}" srcId="{3768036F-459A-4BCF-BDA3-D0DA1073E5D6}" destId="{0D4CED8E-404C-4874-A8B0-D008C508C8A6}" srcOrd="2" destOrd="0" parTransId="{4D3DC179-F6C0-42CA-84DC-474D22AFA830}" sibTransId="{12FD17BD-3176-44AD-87F1-A62F0F5E7907}"/>
    <dgm:cxn modelId="{37879804-AE74-45E2-8645-408AEFD01060}" type="presParOf" srcId="{BF50DC2A-642C-4CF2-8D34-C4A8A5F14A2A}" destId="{504B82E2-B590-4D67-839B-CAD5ADBD5733}" srcOrd="0" destOrd="0" presId="urn:microsoft.com/office/officeart/2005/8/layout/hProcess9"/>
    <dgm:cxn modelId="{4395CB6D-5368-4020-8F5D-D6957DC96A4C}" type="presParOf" srcId="{BF50DC2A-642C-4CF2-8D34-C4A8A5F14A2A}" destId="{9F76148B-D8B8-45D9-A69F-5C578DFE2C08}" srcOrd="1" destOrd="0" presId="urn:microsoft.com/office/officeart/2005/8/layout/hProcess9"/>
    <dgm:cxn modelId="{94C68100-5C94-4818-9984-B4E1E99117C6}" type="presParOf" srcId="{9F76148B-D8B8-45D9-A69F-5C578DFE2C08}" destId="{26DF3A55-A0E4-4CFC-B703-A4BBC86A31B7}" srcOrd="0" destOrd="0" presId="urn:microsoft.com/office/officeart/2005/8/layout/hProcess9"/>
    <dgm:cxn modelId="{CCA409EE-07FF-432C-AC9A-2AFA3DD65A52}" type="presParOf" srcId="{9F76148B-D8B8-45D9-A69F-5C578DFE2C08}" destId="{37ED80D6-8192-4418-891A-D9686376DA88}" srcOrd="1" destOrd="0" presId="urn:microsoft.com/office/officeart/2005/8/layout/hProcess9"/>
    <dgm:cxn modelId="{0840D64D-EED1-49AB-9751-00F67D557767}" type="presParOf" srcId="{9F76148B-D8B8-45D9-A69F-5C578DFE2C08}" destId="{DB1A13CC-F240-4112-92F3-1290586323BD}" srcOrd="2" destOrd="0" presId="urn:microsoft.com/office/officeart/2005/8/layout/hProcess9"/>
    <dgm:cxn modelId="{FFE9F912-C387-44DB-A82C-6FB671D02658}" type="presParOf" srcId="{9F76148B-D8B8-45D9-A69F-5C578DFE2C08}" destId="{A9069801-F96E-466D-B627-F4A9761C08D8}" srcOrd="3" destOrd="0" presId="urn:microsoft.com/office/officeart/2005/8/layout/hProcess9"/>
    <dgm:cxn modelId="{DD8D83E1-F188-4EEB-9121-D1DE4FAF88B2}" type="presParOf" srcId="{9F76148B-D8B8-45D9-A69F-5C578DFE2C08}" destId="{05C297C3-3CD2-4591-8330-B635667E562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B82E2-B590-4D67-839B-CAD5ADBD5733}">
      <dsp:nvSpPr>
        <dsp:cNvPr id="0" name=""/>
        <dsp:cNvSpPr/>
      </dsp:nvSpPr>
      <dsp:spPr>
        <a:xfrm>
          <a:off x="634364" y="0"/>
          <a:ext cx="7189470" cy="2714525"/>
        </a:xfrm>
        <a:prstGeom prst="rightArrow">
          <a:avLst/>
        </a:prstGeom>
        <a:solidFill>
          <a:srgbClr val="4F81BD">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26DF3A55-A0E4-4CFC-B703-A4BBC86A31B7}">
      <dsp:nvSpPr>
        <dsp:cNvPr id="0" name=""/>
        <dsp:cNvSpPr/>
      </dsp:nvSpPr>
      <dsp:spPr>
        <a:xfrm>
          <a:off x="0" y="814357"/>
          <a:ext cx="2537460" cy="1085810"/>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 lastClr="FFFFFF"/>
              </a:solidFill>
              <a:latin typeface="Calibri"/>
              <a:ea typeface="+mn-ea"/>
              <a:cs typeface="+mn-cs"/>
            </a:rPr>
            <a:t>Human-to-Human</a:t>
          </a:r>
        </a:p>
      </dsp:txBody>
      <dsp:txXfrm>
        <a:off x="53005" y="867362"/>
        <a:ext cx="2431450" cy="979800"/>
      </dsp:txXfrm>
    </dsp:sp>
    <dsp:sp modelId="{DB1A13CC-F240-4112-92F3-1290586323BD}">
      <dsp:nvSpPr>
        <dsp:cNvPr id="0" name=""/>
        <dsp:cNvSpPr/>
      </dsp:nvSpPr>
      <dsp:spPr>
        <a:xfrm>
          <a:off x="2960369" y="814357"/>
          <a:ext cx="2537460" cy="1085810"/>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 lastClr="FFFFFF"/>
              </a:solidFill>
              <a:latin typeface="Calibri"/>
              <a:ea typeface="+mn-ea"/>
              <a:cs typeface="+mn-cs"/>
            </a:rPr>
            <a:t>Human-to-Machine</a:t>
          </a:r>
        </a:p>
      </dsp:txBody>
      <dsp:txXfrm>
        <a:off x="3013374" y="867362"/>
        <a:ext cx="2431450" cy="979800"/>
      </dsp:txXfrm>
    </dsp:sp>
    <dsp:sp modelId="{05C297C3-3CD2-4591-8330-B635667E5625}">
      <dsp:nvSpPr>
        <dsp:cNvPr id="0" name=""/>
        <dsp:cNvSpPr/>
      </dsp:nvSpPr>
      <dsp:spPr>
        <a:xfrm>
          <a:off x="5920740" y="814357"/>
          <a:ext cx="2537460" cy="1085810"/>
        </a:xfrm>
        <a:prstGeom prst="round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 lastClr="FFFFFF"/>
              </a:solidFill>
              <a:latin typeface="Calibri"/>
              <a:ea typeface="+mn-ea"/>
              <a:cs typeface="+mn-cs"/>
            </a:rPr>
            <a:t>Machine-to-Machine </a:t>
          </a:r>
        </a:p>
      </dsp:txBody>
      <dsp:txXfrm>
        <a:off x="5973745" y="867362"/>
        <a:ext cx="2431450" cy="9798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42" name="Rectangle 2">
            <a:extLst>
              <a:ext uri="{FF2B5EF4-FFF2-40B4-BE49-F238E27FC236}">
                <a16:creationId xmlns:a16="http://schemas.microsoft.com/office/drawing/2014/main" id="{CD7CC593-025F-4554-8EAD-4FFD40B9E6B8}"/>
              </a:ext>
            </a:extLst>
          </p:cNvPr>
          <p:cNvSpPr>
            <a:spLocks noGrp="1" noChangeArrowheads="1"/>
          </p:cNvSpPr>
          <p:nvPr>
            <p:ph type="hdr" sz="quarter"/>
          </p:nvPr>
        </p:nvSpPr>
        <p:spPr bwMode="auto">
          <a:xfrm>
            <a:off x="0" y="0"/>
            <a:ext cx="3147003" cy="495458"/>
          </a:xfrm>
          <a:prstGeom prst="rect">
            <a:avLst/>
          </a:prstGeom>
          <a:noFill/>
          <a:ln w="9525">
            <a:noFill/>
            <a:miter lim="800000"/>
            <a:headEnd/>
            <a:tailEnd/>
          </a:ln>
          <a:effectLst/>
        </p:spPr>
        <p:txBody>
          <a:bodyPr vert="horz" wrap="square" lIns="96263" tIns="48130" rIns="96263" bIns="48130" numCol="1" anchor="t" anchorCtr="0" compatLnSpc="1">
            <a:prstTxWarp prst="textNoShape">
              <a:avLst/>
            </a:prstTxWarp>
          </a:bodyPr>
          <a:lstStyle>
            <a:lvl1pPr defTabSz="962843" eaLnBrk="1" hangingPunct="1">
              <a:defRPr sz="1300">
                <a:latin typeface="Times New Roman" pitchFamily="18" charset="0"/>
                <a:ea typeface="新細明體" pitchFamily="18" charset="-120"/>
              </a:defRPr>
            </a:lvl1pPr>
          </a:lstStyle>
          <a:p>
            <a:pPr>
              <a:defRPr/>
            </a:pPr>
            <a:endParaRPr lang="en-GB" altLang="zh-TW"/>
          </a:p>
        </p:txBody>
      </p:sp>
      <p:sp>
        <p:nvSpPr>
          <p:cNvPr id="573443" name="Rectangle 3">
            <a:extLst>
              <a:ext uri="{FF2B5EF4-FFF2-40B4-BE49-F238E27FC236}">
                <a16:creationId xmlns:a16="http://schemas.microsoft.com/office/drawing/2014/main" id="{EEE62DD1-F73E-49DD-8A93-852A230DF946}"/>
              </a:ext>
            </a:extLst>
          </p:cNvPr>
          <p:cNvSpPr>
            <a:spLocks noGrp="1" noChangeArrowheads="1"/>
          </p:cNvSpPr>
          <p:nvPr>
            <p:ph type="dt" sz="quarter" idx="1"/>
          </p:nvPr>
        </p:nvSpPr>
        <p:spPr bwMode="auto">
          <a:xfrm>
            <a:off x="4117399" y="0"/>
            <a:ext cx="3147002" cy="495458"/>
          </a:xfrm>
          <a:prstGeom prst="rect">
            <a:avLst/>
          </a:prstGeom>
          <a:noFill/>
          <a:ln w="9525">
            <a:noFill/>
            <a:miter lim="800000"/>
            <a:headEnd/>
            <a:tailEnd/>
          </a:ln>
          <a:effectLst/>
        </p:spPr>
        <p:txBody>
          <a:bodyPr vert="horz" wrap="square" lIns="96263" tIns="48130" rIns="96263" bIns="48130" numCol="1" anchor="t" anchorCtr="0" compatLnSpc="1">
            <a:prstTxWarp prst="textNoShape">
              <a:avLst/>
            </a:prstTxWarp>
          </a:bodyPr>
          <a:lstStyle>
            <a:lvl1pPr algn="r" defTabSz="962843" eaLnBrk="1" hangingPunct="1">
              <a:defRPr sz="1300">
                <a:latin typeface="Times New Roman" pitchFamily="18" charset="0"/>
                <a:ea typeface="新細明體" pitchFamily="18" charset="-120"/>
              </a:defRPr>
            </a:lvl1pPr>
          </a:lstStyle>
          <a:p>
            <a:pPr>
              <a:defRPr/>
            </a:pPr>
            <a:endParaRPr lang="en-GB" altLang="zh-TW"/>
          </a:p>
        </p:txBody>
      </p:sp>
      <p:sp>
        <p:nvSpPr>
          <p:cNvPr id="573444" name="Rectangle 4">
            <a:extLst>
              <a:ext uri="{FF2B5EF4-FFF2-40B4-BE49-F238E27FC236}">
                <a16:creationId xmlns:a16="http://schemas.microsoft.com/office/drawing/2014/main" id="{BD8F4E58-87EA-4E07-99A1-FB8B7FB34E2A}"/>
              </a:ext>
            </a:extLst>
          </p:cNvPr>
          <p:cNvSpPr>
            <a:spLocks noGrp="1" noChangeArrowheads="1"/>
          </p:cNvSpPr>
          <p:nvPr>
            <p:ph type="ftr" sz="quarter" idx="2"/>
          </p:nvPr>
        </p:nvSpPr>
        <p:spPr bwMode="auto">
          <a:xfrm>
            <a:off x="0" y="9435942"/>
            <a:ext cx="3147003" cy="495458"/>
          </a:xfrm>
          <a:prstGeom prst="rect">
            <a:avLst/>
          </a:prstGeom>
          <a:noFill/>
          <a:ln w="9525">
            <a:noFill/>
            <a:miter lim="800000"/>
            <a:headEnd/>
            <a:tailEnd/>
          </a:ln>
          <a:effectLst/>
        </p:spPr>
        <p:txBody>
          <a:bodyPr vert="horz" wrap="square" lIns="96263" tIns="48130" rIns="96263" bIns="48130" numCol="1" anchor="b" anchorCtr="0" compatLnSpc="1">
            <a:prstTxWarp prst="textNoShape">
              <a:avLst/>
            </a:prstTxWarp>
          </a:bodyPr>
          <a:lstStyle>
            <a:lvl1pPr defTabSz="962843" eaLnBrk="1" hangingPunct="1">
              <a:defRPr sz="1300">
                <a:latin typeface="Times New Roman" pitchFamily="18" charset="0"/>
                <a:ea typeface="新細明體" pitchFamily="18" charset="-120"/>
              </a:defRPr>
            </a:lvl1pPr>
          </a:lstStyle>
          <a:p>
            <a:pPr>
              <a:defRPr/>
            </a:pPr>
            <a:endParaRPr lang="en-GB" altLang="zh-TW"/>
          </a:p>
        </p:txBody>
      </p:sp>
      <p:sp>
        <p:nvSpPr>
          <p:cNvPr id="573445" name="Rectangle 5">
            <a:extLst>
              <a:ext uri="{FF2B5EF4-FFF2-40B4-BE49-F238E27FC236}">
                <a16:creationId xmlns:a16="http://schemas.microsoft.com/office/drawing/2014/main" id="{4E86D772-E444-466D-9BDE-128C501F1E5D}"/>
              </a:ext>
            </a:extLst>
          </p:cNvPr>
          <p:cNvSpPr>
            <a:spLocks noGrp="1" noChangeArrowheads="1"/>
          </p:cNvSpPr>
          <p:nvPr>
            <p:ph type="sldNum" sz="quarter" idx="3"/>
          </p:nvPr>
        </p:nvSpPr>
        <p:spPr bwMode="auto">
          <a:xfrm>
            <a:off x="4117399" y="9435942"/>
            <a:ext cx="3147002" cy="495458"/>
          </a:xfrm>
          <a:prstGeom prst="rect">
            <a:avLst/>
          </a:prstGeom>
          <a:noFill/>
          <a:ln w="9525">
            <a:noFill/>
            <a:miter lim="800000"/>
            <a:headEnd/>
            <a:tailEnd/>
          </a:ln>
          <a:effectLst/>
        </p:spPr>
        <p:txBody>
          <a:bodyPr vert="horz" wrap="square" lIns="96263" tIns="48130" rIns="96263" bIns="48130" numCol="1" anchor="b" anchorCtr="0" compatLnSpc="1">
            <a:prstTxWarp prst="textNoShape">
              <a:avLst/>
            </a:prstTxWarp>
          </a:bodyPr>
          <a:lstStyle>
            <a:lvl1pPr algn="r" defTabSz="962025" eaLnBrk="1" hangingPunct="1">
              <a:defRPr sz="1300">
                <a:latin typeface="Times New Roman" panose="02020603050405020304" pitchFamily="18" charset="0"/>
              </a:defRPr>
            </a:lvl1pPr>
          </a:lstStyle>
          <a:p>
            <a:pPr>
              <a:defRPr/>
            </a:pPr>
            <a:fld id="{A993AA58-D5DD-4B6F-969D-1728A9103615}" type="slidenum">
              <a:rPr lang="zh-TW" altLang="en-GB"/>
              <a:pPr>
                <a:defRPr/>
              </a:pPr>
              <a:t>‹#›</a:t>
            </a:fld>
            <a:endParaRPr lang="en-GB" alt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4466" name="Rectangle 1026">
            <a:extLst>
              <a:ext uri="{FF2B5EF4-FFF2-40B4-BE49-F238E27FC236}">
                <a16:creationId xmlns:a16="http://schemas.microsoft.com/office/drawing/2014/main" id="{D7AEC0B7-0EDD-4343-94A6-020E0611DDE9}"/>
              </a:ext>
            </a:extLst>
          </p:cNvPr>
          <p:cNvSpPr>
            <a:spLocks noGrp="1" noChangeArrowheads="1"/>
          </p:cNvSpPr>
          <p:nvPr>
            <p:ph type="hdr" sz="quarter"/>
          </p:nvPr>
        </p:nvSpPr>
        <p:spPr bwMode="auto">
          <a:xfrm>
            <a:off x="2" y="1"/>
            <a:ext cx="3124947" cy="517691"/>
          </a:xfrm>
          <a:prstGeom prst="rect">
            <a:avLst/>
          </a:prstGeom>
          <a:noFill/>
          <a:ln w="9525">
            <a:noFill/>
            <a:miter lim="800000"/>
            <a:headEnd/>
            <a:tailEnd/>
          </a:ln>
          <a:effectLst/>
        </p:spPr>
        <p:txBody>
          <a:bodyPr vert="horz" wrap="square" lIns="88990" tIns="44496" rIns="88990" bIns="44496" numCol="1" anchor="t" anchorCtr="0" compatLnSpc="1">
            <a:prstTxWarp prst="textNoShape">
              <a:avLst/>
            </a:prstTxWarp>
          </a:bodyPr>
          <a:lstStyle>
            <a:lvl1pPr defTabSz="890870" eaLnBrk="1" hangingPunct="1">
              <a:defRPr sz="1200">
                <a:latin typeface="Times New Roman" pitchFamily="18" charset="0"/>
                <a:ea typeface="新細明體" pitchFamily="18" charset="-120"/>
              </a:defRPr>
            </a:lvl1pPr>
          </a:lstStyle>
          <a:p>
            <a:pPr>
              <a:defRPr/>
            </a:pPr>
            <a:endParaRPr lang="en-GB" altLang="zh-TW"/>
          </a:p>
        </p:txBody>
      </p:sp>
      <p:sp>
        <p:nvSpPr>
          <p:cNvPr id="574467" name="Rectangle 1027">
            <a:extLst>
              <a:ext uri="{FF2B5EF4-FFF2-40B4-BE49-F238E27FC236}">
                <a16:creationId xmlns:a16="http://schemas.microsoft.com/office/drawing/2014/main" id="{57EB6EAC-8DF6-42B4-9E14-B42FE7B7DA86}"/>
              </a:ext>
            </a:extLst>
          </p:cNvPr>
          <p:cNvSpPr>
            <a:spLocks noGrp="1" noChangeArrowheads="1"/>
          </p:cNvSpPr>
          <p:nvPr>
            <p:ph type="dt" idx="1"/>
          </p:nvPr>
        </p:nvSpPr>
        <p:spPr bwMode="auto">
          <a:xfrm>
            <a:off x="4139453" y="1"/>
            <a:ext cx="3124947" cy="517691"/>
          </a:xfrm>
          <a:prstGeom prst="rect">
            <a:avLst/>
          </a:prstGeom>
          <a:noFill/>
          <a:ln w="9525">
            <a:noFill/>
            <a:miter lim="800000"/>
            <a:headEnd/>
            <a:tailEnd/>
          </a:ln>
          <a:effectLst/>
        </p:spPr>
        <p:txBody>
          <a:bodyPr vert="horz" wrap="square" lIns="88990" tIns="44496" rIns="88990" bIns="44496" numCol="1" anchor="t" anchorCtr="0" compatLnSpc="1">
            <a:prstTxWarp prst="textNoShape">
              <a:avLst/>
            </a:prstTxWarp>
          </a:bodyPr>
          <a:lstStyle>
            <a:lvl1pPr algn="r" defTabSz="890870" eaLnBrk="1" hangingPunct="1">
              <a:defRPr sz="1200">
                <a:latin typeface="Times New Roman" pitchFamily="18" charset="0"/>
                <a:ea typeface="新細明體" pitchFamily="18" charset="-120"/>
              </a:defRPr>
            </a:lvl1pPr>
          </a:lstStyle>
          <a:p>
            <a:pPr>
              <a:defRPr/>
            </a:pPr>
            <a:endParaRPr lang="en-GB" altLang="zh-TW"/>
          </a:p>
        </p:txBody>
      </p:sp>
      <p:sp>
        <p:nvSpPr>
          <p:cNvPr id="5124" name="Rectangle 1028">
            <a:extLst>
              <a:ext uri="{FF2B5EF4-FFF2-40B4-BE49-F238E27FC236}">
                <a16:creationId xmlns:a16="http://schemas.microsoft.com/office/drawing/2014/main" id="{3066AB17-7973-424A-BD54-25543ADEA428}"/>
              </a:ext>
            </a:extLst>
          </p:cNvPr>
          <p:cNvSpPr>
            <a:spLocks noGrp="1" noRot="1" noChangeAspect="1" noChangeArrowheads="1" noTextEdit="1"/>
          </p:cNvSpPr>
          <p:nvPr>
            <p:ph type="sldImg" idx="2"/>
          </p:nvPr>
        </p:nvSpPr>
        <p:spPr bwMode="auto">
          <a:xfrm>
            <a:off x="384175" y="741363"/>
            <a:ext cx="6577013" cy="36988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4469" name="Rectangle 1029">
            <a:extLst>
              <a:ext uri="{FF2B5EF4-FFF2-40B4-BE49-F238E27FC236}">
                <a16:creationId xmlns:a16="http://schemas.microsoft.com/office/drawing/2014/main" id="{4597F0D1-A4D9-4594-B7F3-7700350AEA4D}"/>
              </a:ext>
            </a:extLst>
          </p:cNvPr>
          <p:cNvSpPr>
            <a:spLocks noGrp="1" noChangeArrowheads="1"/>
          </p:cNvSpPr>
          <p:nvPr>
            <p:ph type="body" sz="quarter" idx="3"/>
          </p:nvPr>
        </p:nvSpPr>
        <p:spPr bwMode="auto">
          <a:xfrm>
            <a:off x="936467" y="4735441"/>
            <a:ext cx="5391468" cy="4443245"/>
          </a:xfrm>
          <a:prstGeom prst="rect">
            <a:avLst/>
          </a:prstGeom>
          <a:noFill/>
          <a:ln w="9525">
            <a:noFill/>
            <a:miter lim="800000"/>
            <a:headEnd/>
            <a:tailEnd/>
          </a:ln>
          <a:effectLst/>
        </p:spPr>
        <p:txBody>
          <a:bodyPr vert="horz" wrap="square" lIns="88990" tIns="44496" rIns="88990" bIns="44496" numCol="1" anchor="t" anchorCtr="0" compatLnSpc="1">
            <a:prstTxWarp prst="textNoShape">
              <a:avLst/>
            </a:prstTxWarp>
          </a:bodyPr>
          <a:lstStyle/>
          <a:p>
            <a:pPr lvl="0"/>
            <a:r>
              <a:rPr lang="zh-TW" altLang="en-GB" noProof="0"/>
              <a:t>按一下以編輯母片</a:t>
            </a:r>
          </a:p>
          <a:p>
            <a:pPr lvl="1"/>
            <a:r>
              <a:rPr lang="zh-TW" altLang="en-GB" noProof="0"/>
              <a:t>第二層</a:t>
            </a:r>
          </a:p>
          <a:p>
            <a:pPr lvl="2"/>
            <a:r>
              <a:rPr lang="zh-TW" altLang="en-GB" noProof="0"/>
              <a:t>第三層</a:t>
            </a:r>
          </a:p>
          <a:p>
            <a:pPr lvl="3"/>
            <a:r>
              <a:rPr lang="zh-TW" altLang="en-GB" noProof="0"/>
              <a:t>第四層</a:t>
            </a:r>
          </a:p>
          <a:p>
            <a:pPr lvl="4"/>
            <a:r>
              <a:rPr lang="zh-TW" altLang="en-GB" noProof="0"/>
              <a:t>第五層</a:t>
            </a:r>
          </a:p>
        </p:txBody>
      </p:sp>
      <p:sp>
        <p:nvSpPr>
          <p:cNvPr id="574470" name="Rectangle 1030">
            <a:extLst>
              <a:ext uri="{FF2B5EF4-FFF2-40B4-BE49-F238E27FC236}">
                <a16:creationId xmlns:a16="http://schemas.microsoft.com/office/drawing/2014/main" id="{9164F8AE-6BCA-4E9B-8B4C-E4B9BA08ADDF}"/>
              </a:ext>
            </a:extLst>
          </p:cNvPr>
          <p:cNvSpPr>
            <a:spLocks noGrp="1" noChangeArrowheads="1"/>
          </p:cNvSpPr>
          <p:nvPr>
            <p:ph type="ftr" sz="quarter" idx="4"/>
          </p:nvPr>
        </p:nvSpPr>
        <p:spPr bwMode="auto">
          <a:xfrm>
            <a:off x="2" y="9401007"/>
            <a:ext cx="3124947" cy="519279"/>
          </a:xfrm>
          <a:prstGeom prst="rect">
            <a:avLst/>
          </a:prstGeom>
          <a:noFill/>
          <a:ln w="9525">
            <a:noFill/>
            <a:miter lim="800000"/>
            <a:headEnd/>
            <a:tailEnd/>
          </a:ln>
          <a:effectLst/>
        </p:spPr>
        <p:txBody>
          <a:bodyPr vert="horz" wrap="square" lIns="88990" tIns="44496" rIns="88990" bIns="44496" numCol="1" anchor="b" anchorCtr="0" compatLnSpc="1">
            <a:prstTxWarp prst="textNoShape">
              <a:avLst/>
            </a:prstTxWarp>
          </a:bodyPr>
          <a:lstStyle>
            <a:lvl1pPr defTabSz="890870" eaLnBrk="1" hangingPunct="1">
              <a:defRPr sz="1200">
                <a:latin typeface="Times New Roman" pitchFamily="18" charset="0"/>
                <a:ea typeface="新細明體" pitchFamily="18" charset="-120"/>
              </a:defRPr>
            </a:lvl1pPr>
          </a:lstStyle>
          <a:p>
            <a:pPr>
              <a:defRPr/>
            </a:pPr>
            <a:endParaRPr lang="en-GB" altLang="zh-TW"/>
          </a:p>
        </p:txBody>
      </p:sp>
      <p:sp>
        <p:nvSpPr>
          <p:cNvPr id="574471" name="Rectangle 1031">
            <a:extLst>
              <a:ext uri="{FF2B5EF4-FFF2-40B4-BE49-F238E27FC236}">
                <a16:creationId xmlns:a16="http://schemas.microsoft.com/office/drawing/2014/main" id="{FBF84CBD-1519-4FCC-96C4-5D46ECDD605D}"/>
              </a:ext>
            </a:extLst>
          </p:cNvPr>
          <p:cNvSpPr>
            <a:spLocks noGrp="1" noChangeArrowheads="1"/>
          </p:cNvSpPr>
          <p:nvPr>
            <p:ph type="sldNum" sz="quarter" idx="5"/>
          </p:nvPr>
        </p:nvSpPr>
        <p:spPr bwMode="auto">
          <a:xfrm>
            <a:off x="4139453" y="9401007"/>
            <a:ext cx="3124947" cy="519279"/>
          </a:xfrm>
          <a:prstGeom prst="rect">
            <a:avLst/>
          </a:prstGeom>
          <a:noFill/>
          <a:ln w="9525">
            <a:noFill/>
            <a:miter lim="800000"/>
            <a:headEnd/>
            <a:tailEnd/>
          </a:ln>
          <a:effectLst/>
        </p:spPr>
        <p:txBody>
          <a:bodyPr vert="horz" wrap="square" lIns="88990" tIns="44496" rIns="88990" bIns="44496" numCol="1" anchor="b" anchorCtr="0" compatLnSpc="1">
            <a:prstTxWarp prst="textNoShape">
              <a:avLst/>
            </a:prstTxWarp>
          </a:bodyPr>
          <a:lstStyle>
            <a:lvl1pPr algn="r" defTabSz="890588" eaLnBrk="1" hangingPunct="1">
              <a:defRPr sz="1200">
                <a:latin typeface="Times New Roman" panose="02020603050405020304" pitchFamily="18" charset="0"/>
              </a:defRPr>
            </a:lvl1pPr>
          </a:lstStyle>
          <a:p>
            <a:pPr>
              <a:defRPr/>
            </a:pPr>
            <a:fld id="{8B13E904-5A3D-41B9-A3A3-A9ABEA22BDF7}" type="slidenum">
              <a:rPr lang="zh-TW" altLang="en-GB"/>
              <a:pPr>
                <a:defRPr/>
              </a:pPr>
              <a:t>‹#›</a:t>
            </a:fld>
            <a:endParaRPr lang="en-GB"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Narrow" pitchFamily="34"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Narrow" pitchFamily="34"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Narrow" pitchFamily="34"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Narrow" pitchFamily="34"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10258FD1-9398-4A59-915F-A5AC3898AA1D}"/>
              </a:ext>
            </a:extLst>
          </p:cNvPr>
          <p:cNvSpPr>
            <a:spLocks noGrp="1" noRot="1" noChangeAspect="1" noChangeArrowheads="1" noTextEdit="1"/>
          </p:cNvSpPr>
          <p:nvPr>
            <p:ph type="sldImg"/>
          </p:nvPr>
        </p:nvSpPr>
        <p:spPr>
          <a:xfrm>
            <a:off x="384175" y="741363"/>
            <a:ext cx="6577013" cy="3698875"/>
          </a:xfrm>
          <a:ln/>
        </p:spPr>
      </p:sp>
      <p:sp>
        <p:nvSpPr>
          <p:cNvPr id="8195" name="Notes Placeholder 2">
            <a:extLst>
              <a:ext uri="{FF2B5EF4-FFF2-40B4-BE49-F238E27FC236}">
                <a16:creationId xmlns:a16="http://schemas.microsoft.com/office/drawing/2014/main" id="{A78D2626-151A-4AB0-A2B6-E3D6ABE97C2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a:p>
        </p:txBody>
      </p:sp>
      <p:sp>
        <p:nvSpPr>
          <p:cNvPr id="8196" name="Slide Number Placeholder 3">
            <a:extLst>
              <a:ext uri="{FF2B5EF4-FFF2-40B4-BE49-F238E27FC236}">
                <a16:creationId xmlns:a16="http://schemas.microsoft.com/office/drawing/2014/main" id="{6495D064-B7A0-492E-87C0-54631CD9DA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FC19FA78-80BB-4011-B635-F3DD8E76E3C6}" type="slidenum">
              <a:rPr lang="zh-TW" altLang="en-GB" sz="1200" smtClean="0">
                <a:latin typeface="Times New Roman" panose="02020603050405020304" pitchFamily="18" charset="0"/>
              </a:rPr>
              <a:pPr/>
              <a:t>1</a:t>
            </a:fld>
            <a:endParaRPr lang="en-GB" altLang="zh-TW" sz="120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B87B8-D2AA-F8A5-1342-7D5B76EC8202}"/>
            </a:ext>
          </a:extLst>
        </p:cNvPr>
        <p:cNvGrpSpPr/>
        <p:nvPr/>
      </p:nvGrpSpPr>
      <p:grpSpPr>
        <a:xfrm>
          <a:off x="0" y="0"/>
          <a:ext cx="0" cy="0"/>
          <a:chOff x="0" y="0"/>
          <a:chExt cx="0" cy="0"/>
        </a:xfrm>
      </p:grpSpPr>
      <p:sp>
        <p:nvSpPr>
          <p:cNvPr id="14338" name="Rectangle 1031">
            <a:extLst>
              <a:ext uri="{FF2B5EF4-FFF2-40B4-BE49-F238E27FC236}">
                <a16:creationId xmlns:a16="http://schemas.microsoft.com/office/drawing/2014/main" id="{1F7689EB-34C9-D367-0E64-30EF3D5BDB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10</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4310801F-0183-DA43-B078-F581B7326035}"/>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57C77B6C-A998-52FF-35D6-00739CE549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i="0" dirty="0"/>
          </a:p>
        </p:txBody>
      </p:sp>
    </p:spTree>
    <p:extLst>
      <p:ext uri="{BB962C8B-B14F-4D97-AF65-F5344CB8AC3E}">
        <p14:creationId xmlns:p14="http://schemas.microsoft.com/office/powerpoint/2010/main" val="3668527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11</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347190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12</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1899279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13</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3476849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14</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    In </a:t>
            </a:r>
            <a:r>
              <a:rPr lang="en-US" b="1" dirty="0"/>
              <a:t>2012</a:t>
            </a:r>
            <a:r>
              <a:rPr lang="en-US" dirty="0"/>
              <a:t>, Google introduced their </a:t>
            </a:r>
            <a:r>
              <a:rPr lang="en-US" b="1" dirty="0"/>
              <a:t>Knowledge Graph</a:t>
            </a:r>
            <a:r>
              <a:rPr lang="en-US" dirty="0"/>
              <a:t>,</a:t>
            </a:r>
            <a:r>
              <a:rPr lang="en-US" baseline="30000" dirty="0"/>
              <a:t> </a:t>
            </a:r>
            <a:r>
              <a:rPr lang="en-US" dirty="0"/>
              <a:t>building on </a:t>
            </a:r>
            <a:r>
              <a:rPr lang="en-US" dirty="0" err="1"/>
              <a:t>DBpedia</a:t>
            </a:r>
            <a:r>
              <a:rPr lang="en-US" dirty="0"/>
              <a:t> and Freebase among other sources.</a:t>
            </a:r>
            <a:endParaRPr lang="en-US" altLang="zh-TW" dirty="0"/>
          </a:p>
        </p:txBody>
      </p:sp>
    </p:spTree>
    <p:extLst>
      <p:ext uri="{BB962C8B-B14F-4D97-AF65-F5344CB8AC3E}">
        <p14:creationId xmlns:p14="http://schemas.microsoft.com/office/powerpoint/2010/main" val="2098780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15</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2266651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16</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    </a:t>
            </a:r>
            <a:r>
              <a:rPr lang="en-US" b="1" dirty="0"/>
              <a:t>Web 2.0 </a:t>
            </a:r>
            <a:r>
              <a:rPr lang="en-US" dirty="0"/>
              <a:t>are </a:t>
            </a:r>
            <a:r>
              <a:rPr lang="en-US" b="0" dirty="0"/>
              <a:t>websites and applications that make use of </a:t>
            </a:r>
            <a:r>
              <a:rPr lang="en-US" b="1" dirty="0"/>
              <a:t>user-generated content </a:t>
            </a:r>
            <a:r>
              <a:rPr lang="en-US" b="0" dirty="0"/>
              <a:t>for end users</a:t>
            </a:r>
            <a:r>
              <a:rPr lang="en-US" dirty="0"/>
              <a:t>. </a:t>
            </a:r>
          </a:p>
          <a:p>
            <a:pPr eaLnBrk="1" hangingPunct="1"/>
            <a:r>
              <a:rPr lang="en-US" dirty="0"/>
              <a:t>    </a:t>
            </a:r>
            <a:r>
              <a:rPr lang="en-US" b="1" dirty="0"/>
              <a:t>Opinions</a:t>
            </a:r>
          </a:p>
          <a:p>
            <a:pPr eaLnBrk="1" hangingPunct="1"/>
            <a:r>
              <a:rPr lang="en-US" dirty="0"/>
              <a:t>    </a:t>
            </a:r>
            <a:r>
              <a:rPr lang="en-US" b="1" dirty="0"/>
              <a:t>Sentiment polarity </a:t>
            </a:r>
            <a:r>
              <a:rPr lang="en-US" dirty="0"/>
              <a:t>for an element </a:t>
            </a:r>
            <a:r>
              <a:rPr lang="en-US" b="1" dirty="0"/>
              <a:t>defines the orientation of the expressed sentiment</a:t>
            </a:r>
            <a:r>
              <a:rPr lang="en-US" dirty="0"/>
              <a:t>, i.e., it determines if the text expresses the positive, negative or neutral sentiment of the user about the entity in consideration.</a:t>
            </a:r>
          </a:p>
          <a:p>
            <a:pPr marL="0" indent="0" eaLnBrk="1" hangingPunct="1">
              <a:buFont typeface="Arial" panose="020B0604020202020204" pitchFamily="34" charset="0"/>
              <a:buNone/>
            </a:pPr>
            <a:r>
              <a:rPr lang="en-US" altLang="zh-TW" dirty="0"/>
              <a:t>    </a:t>
            </a:r>
            <a:r>
              <a:rPr lang="en-US" dirty="0"/>
              <a:t>Responding promptly serves as an </a:t>
            </a:r>
            <a:r>
              <a:rPr lang="en-US" u="sng" dirty="0"/>
              <a:t>emergency public relations </a:t>
            </a:r>
            <a:r>
              <a:rPr lang="en-US" dirty="0"/>
              <a:t>mechanism and helps to resolve issues, ultimately enhancing </a:t>
            </a:r>
            <a:r>
              <a:rPr lang="en-US" u="sng" dirty="0"/>
              <a:t>customer satisfaction</a:t>
            </a:r>
            <a:r>
              <a:rPr lang="en-US" dirty="0"/>
              <a:t>.</a:t>
            </a:r>
          </a:p>
          <a:p>
            <a:pPr marL="0" indent="0" eaLnBrk="1" hangingPunct="1">
              <a:buFont typeface="Arial" panose="020B0604020202020204" pitchFamily="34" charset="0"/>
              <a:buNone/>
            </a:pPr>
            <a:endParaRPr lang="en-US" altLang="zh-TW" dirty="0"/>
          </a:p>
          <a:p>
            <a:pPr marL="0" indent="0" eaLnBrk="1" hangingPunct="1">
              <a:buFont typeface="Arial" panose="020B0604020202020204" pitchFamily="34" charset="0"/>
              <a:buNone/>
            </a:pPr>
            <a:r>
              <a:rPr lang="en-US" altLang="zh-TW" dirty="0"/>
              <a:t>policies and </a:t>
            </a:r>
            <a:r>
              <a:rPr lang="en-US" dirty="0"/>
              <a:t>politicians [ˌ</a:t>
            </a:r>
            <a:r>
              <a:rPr lang="en-US" dirty="0" err="1"/>
              <a:t>pɒləˈtɪʃ</a:t>
            </a:r>
            <a:r>
              <a:rPr lang="en-US" dirty="0"/>
              <a:t>(ə)n] </a:t>
            </a:r>
            <a:endParaRPr lang="en-US" altLang="zh-TW" dirty="0"/>
          </a:p>
          <a:p>
            <a:pPr eaLnBrk="1" hangingPunct="1"/>
            <a:endParaRPr lang="en-US" altLang="zh-TW" dirty="0"/>
          </a:p>
        </p:txBody>
      </p:sp>
    </p:spTree>
    <p:extLst>
      <p:ext uri="{BB962C8B-B14F-4D97-AF65-F5344CB8AC3E}">
        <p14:creationId xmlns:p14="http://schemas.microsoft.com/office/powerpoint/2010/main" val="120845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17</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1500042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18</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a:t>    </a:t>
            </a:r>
            <a:r>
              <a:rPr lang="en-US" altLang="zh-TW" b="1" dirty="0"/>
              <a:t>Morphological</a:t>
            </a:r>
            <a:r>
              <a:rPr lang="en-US" altLang="zh-TW" dirty="0"/>
              <a:t> knowledge </a:t>
            </a:r>
            <a:r>
              <a:rPr lang="en-US" altLang="zh-CN" dirty="0"/>
              <a:t>concerns how words are constructed from </a:t>
            </a:r>
            <a:r>
              <a:rPr lang="en-US" altLang="zh-CN" u="sng" dirty="0"/>
              <a:t>morphemes</a:t>
            </a:r>
            <a:r>
              <a:rPr lang="en-US" altLang="zh-CN" dirty="0"/>
              <a: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TW" dirty="0"/>
              <a:t>    </a:t>
            </a:r>
            <a:r>
              <a:rPr lang="en-US" altLang="zh-TW" b="1" dirty="0"/>
              <a:t>Syntactic</a:t>
            </a:r>
            <a:r>
              <a:rPr lang="en-US" altLang="zh-TW" dirty="0"/>
              <a:t> knowledge concerns how words can be put together to form correct sentences and determines what structural role each word plays in the sentence and what phrases are subparts of what other phrases.</a:t>
            </a:r>
          </a:p>
          <a:p>
            <a:pPr eaLnBrk="1" hangingPunct="1"/>
            <a:r>
              <a:rPr lang="en-US" altLang="zh-TW" dirty="0"/>
              <a:t>    </a:t>
            </a:r>
            <a:r>
              <a:rPr lang="en-US" altLang="zh-TW" b="1" dirty="0"/>
              <a:t>Semantic</a:t>
            </a:r>
            <a:r>
              <a:rPr lang="en-US" altLang="zh-TW" dirty="0"/>
              <a:t> knowledge concerns what words mean and how these meanings combine in sentences for form sentence meanings.</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TW" dirty="0"/>
              <a:t>    </a:t>
            </a:r>
            <a:r>
              <a:rPr lang="en-US" altLang="zh-TW" b="1" dirty="0"/>
              <a:t>Discourse</a:t>
            </a:r>
            <a:r>
              <a:rPr lang="en-US" altLang="zh-TW" dirty="0"/>
              <a:t> knowledge concerns how the immediately preceding sentences affect the interpretation of the next sentence.</a:t>
            </a:r>
          </a:p>
          <a:p>
            <a:pPr eaLnBrk="1" hangingPunct="1"/>
            <a:endParaRPr lang="en-US" altLang="zh-TW" dirty="0"/>
          </a:p>
        </p:txBody>
      </p:sp>
    </p:spTree>
    <p:extLst>
      <p:ext uri="{BB962C8B-B14F-4D97-AF65-F5344CB8AC3E}">
        <p14:creationId xmlns:p14="http://schemas.microsoft.com/office/powerpoint/2010/main" val="431909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19</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    Lemmatization: Restore to the original forms.</a:t>
            </a:r>
            <a:endParaRPr lang="en-US" altLang="zh-TW" dirty="0"/>
          </a:p>
        </p:txBody>
      </p:sp>
    </p:spTree>
    <p:extLst>
      <p:ext uri="{BB962C8B-B14F-4D97-AF65-F5344CB8AC3E}">
        <p14:creationId xmlns:p14="http://schemas.microsoft.com/office/powerpoint/2010/main" val="796737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31">
            <a:extLst>
              <a:ext uri="{FF2B5EF4-FFF2-40B4-BE49-F238E27FC236}">
                <a16:creationId xmlns:a16="http://schemas.microsoft.com/office/drawing/2014/main" id="{FB7BBF23-0E59-4A93-9DD6-2BC456E01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ACFCD161-A7EA-4BDC-876A-4C294145373E}" type="slidenum">
              <a:rPr lang="zh-TW" altLang="en-GB" sz="1200">
                <a:latin typeface="Times New Roman" panose="02020603050405020304" pitchFamily="18" charset="0"/>
              </a:rPr>
              <a:pPr/>
              <a:t>2</a:t>
            </a:fld>
            <a:endParaRPr lang="en-GB" altLang="zh-TW" sz="1200">
              <a:latin typeface="Times New Roman" panose="02020603050405020304" pitchFamily="18" charset="0"/>
            </a:endParaRPr>
          </a:p>
        </p:txBody>
      </p:sp>
      <p:sp>
        <p:nvSpPr>
          <p:cNvPr id="33795" name="Rectangle 2">
            <a:extLst>
              <a:ext uri="{FF2B5EF4-FFF2-40B4-BE49-F238E27FC236}">
                <a16:creationId xmlns:a16="http://schemas.microsoft.com/office/drawing/2014/main" id="{5F6D4203-A3A5-4BB1-910A-0ECB72406B6E}"/>
              </a:ext>
            </a:extLst>
          </p:cNvPr>
          <p:cNvSpPr>
            <a:spLocks noGrp="1" noRot="1" noChangeAspect="1" noChangeArrowheads="1" noTextEdit="1"/>
          </p:cNvSpPr>
          <p:nvPr>
            <p:ph type="sldImg"/>
          </p:nvPr>
        </p:nvSpPr>
        <p:spPr>
          <a:xfrm>
            <a:off x="384175" y="741363"/>
            <a:ext cx="6577013" cy="3698875"/>
          </a:xfrm>
          <a:ln/>
        </p:spPr>
      </p:sp>
      <p:sp>
        <p:nvSpPr>
          <p:cNvPr id="33796" name="Rectangle 3">
            <a:extLst>
              <a:ext uri="{FF2B5EF4-FFF2-40B4-BE49-F238E27FC236}">
                <a16:creationId xmlns:a16="http://schemas.microsoft.com/office/drawing/2014/main" id="{C4C828D8-F121-4AD1-8D81-C9B8613A3B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TW" dirty="0"/>
          </a:p>
        </p:txBody>
      </p:sp>
    </p:spTree>
    <p:extLst>
      <p:ext uri="{BB962C8B-B14F-4D97-AF65-F5344CB8AC3E}">
        <p14:creationId xmlns:p14="http://schemas.microsoft.com/office/powerpoint/2010/main" val="4126681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20</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0" lang="en-US" altLang="en-US" sz="1200" b="0" dirty="0">
                <a:solidFill>
                  <a:srgbClr val="000000"/>
                </a:solidFill>
                <a:latin typeface="Calibri" panose="020F0502020204030204" pitchFamily="34" charset="0"/>
                <a:cs typeface="Calibri" panose="020F0502020204030204" pitchFamily="34" charset="0"/>
              </a:rPr>
              <a:t>    be composed of </a:t>
            </a:r>
            <a:endParaRPr lang="en-US" altLang="zh-TW" dirty="0"/>
          </a:p>
        </p:txBody>
      </p:sp>
    </p:spTree>
    <p:extLst>
      <p:ext uri="{BB962C8B-B14F-4D97-AF65-F5344CB8AC3E}">
        <p14:creationId xmlns:p14="http://schemas.microsoft.com/office/powerpoint/2010/main" val="3567963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21</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a:t>    super-class vs. sub-class</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TW" dirty="0"/>
              <a:t>    </a:t>
            </a:r>
            <a:r>
              <a:rPr lang="en-US" b="0" dirty="0"/>
              <a:t>recipient</a:t>
            </a:r>
            <a:r>
              <a:rPr lang="en-US" b="1" dirty="0"/>
              <a:t> </a:t>
            </a:r>
            <a:r>
              <a:rPr lang="en-US" dirty="0"/>
              <a:t>[</a:t>
            </a:r>
            <a:r>
              <a:rPr lang="en-US" dirty="0" err="1"/>
              <a:t>rɪ'sɪpiənt</a:t>
            </a:r>
            <a:r>
              <a:rPr lang="en-US" dirty="0"/>
              <a:t>] </a:t>
            </a:r>
          </a:p>
        </p:txBody>
      </p:sp>
    </p:spTree>
    <p:extLst>
      <p:ext uri="{BB962C8B-B14F-4D97-AF65-F5344CB8AC3E}">
        <p14:creationId xmlns:p14="http://schemas.microsoft.com/office/powerpoint/2010/main" val="1634756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22</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200" dirty="0">
                <a:solidFill>
                  <a:srgbClr val="FF0000"/>
                </a:solidFill>
                <a:latin typeface="Calibri" panose="020F0502020204030204" pitchFamily="34" charset="0"/>
                <a:cs typeface="Calibri" panose="020F0502020204030204" pitchFamily="34" charset="0"/>
              </a:rPr>
              <a:t>    </a:t>
            </a:r>
            <a:r>
              <a:rPr lang="en-US" b="1" dirty="0"/>
              <a:t>rhetorical</a:t>
            </a:r>
            <a:r>
              <a:rPr lang="en-US" b="0" dirty="0"/>
              <a:t> </a:t>
            </a:r>
            <a:r>
              <a:rPr lang="en-US" dirty="0"/>
              <a:t>[</a:t>
            </a:r>
            <a:r>
              <a:rPr lang="en-US" dirty="0" err="1"/>
              <a:t>rɪˈtɒrɪk</a:t>
            </a:r>
            <a:r>
              <a:rPr lang="en-US" dirty="0"/>
              <a:t>(ə)l]</a:t>
            </a:r>
            <a:endParaRPr lang="en-US" sz="1200" dirty="0">
              <a:solidFill>
                <a:srgbClr val="FF0000"/>
              </a:solidFill>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200" dirty="0">
                <a:solidFill>
                  <a:srgbClr val="FF0000"/>
                </a:solidFill>
                <a:latin typeface="Calibri" panose="020F0502020204030204" pitchFamily="34" charset="0"/>
                <a:cs typeface="Calibri" panose="020F0502020204030204" pitchFamily="34" charset="0"/>
              </a:rPr>
              <a:t>    </a:t>
            </a:r>
            <a:r>
              <a:rPr lang="en-US" sz="1200" b="1" dirty="0">
                <a:solidFill>
                  <a:srgbClr val="FF0000"/>
                </a:solidFill>
                <a:latin typeface="Calibri" panose="020F0502020204030204" pitchFamily="34" charset="0"/>
                <a:cs typeface="Calibri" panose="020F0502020204030204" pitchFamily="34" charset="0"/>
              </a:rPr>
              <a:t>Nuclear</a:t>
            </a:r>
            <a:r>
              <a:rPr lang="en-US" sz="1200" dirty="0">
                <a:solidFill>
                  <a:srgbClr val="FF0000"/>
                </a:solidFill>
                <a:latin typeface="Calibri" panose="020F0502020204030204" pitchFamily="34" charset="0"/>
                <a:cs typeface="Calibri" panose="020F0502020204030204" pitchFamily="34" charset="0"/>
              </a:rPr>
              <a:t> or </a:t>
            </a:r>
            <a:r>
              <a:rPr lang="en-US" sz="1200" b="1" dirty="0">
                <a:solidFill>
                  <a:srgbClr val="FF0000"/>
                </a:solidFill>
                <a:latin typeface="Calibri" panose="020F0502020204030204" pitchFamily="34" charset="0"/>
                <a:cs typeface="Calibri" panose="020F0502020204030204" pitchFamily="34" charset="0"/>
              </a:rPr>
              <a:t>Satellite</a:t>
            </a:r>
            <a:r>
              <a:rPr lang="en-US" sz="1200" dirty="0">
                <a:solidFill>
                  <a:srgbClr val="FF0000"/>
                </a:solidFill>
                <a:latin typeface="Calibri" panose="020F0502020204030204" pitchFamily="34" charset="0"/>
                <a:cs typeface="Calibri" panose="020F0502020204030204" pitchFamily="34" charset="0"/>
              </a:rPr>
              <a:t> </a:t>
            </a:r>
            <a:r>
              <a:rPr lang="en-US" dirty="0"/>
              <a:t>[ˈ</a:t>
            </a:r>
            <a:r>
              <a:rPr lang="en-US" dirty="0" err="1"/>
              <a:t>sætəlaɪt</a:t>
            </a:r>
            <a:r>
              <a:rPr lang="en-US" dirty="0"/>
              <a:t>] </a:t>
            </a:r>
            <a:endParaRPr lang="en-US" sz="1200" dirty="0">
              <a:solidFill>
                <a:srgbClr val="FF0000"/>
              </a:solidFill>
              <a:latin typeface="Calibri" panose="020F0502020204030204" pitchFamily="34" charset="0"/>
              <a:cs typeface="Calibri" panose="020F0502020204030204" pitchFamily="34" charset="0"/>
            </a:endParaRPr>
          </a:p>
          <a:p>
            <a:pPr eaLnBrk="1" hangingPunct="1"/>
            <a:r>
              <a:rPr lang="en-US" altLang="zh-TW" dirty="0"/>
              <a:t>    </a:t>
            </a:r>
            <a:r>
              <a:rPr lang="en-US" altLang="zh-TW" b="1" dirty="0"/>
              <a:t>Relations</a:t>
            </a:r>
            <a:r>
              <a:rPr lang="en-US" altLang="zh-TW" dirty="0"/>
              <a:t>: Reason, Elaboration, Evidence, Attribution, List</a:t>
            </a:r>
          </a:p>
        </p:txBody>
      </p:sp>
    </p:spTree>
    <p:extLst>
      <p:ext uri="{BB962C8B-B14F-4D97-AF65-F5344CB8AC3E}">
        <p14:creationId xmlns:p14="http://schemas.microsoft.com/office/powerpoint/2010/main" val="750343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23</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kern="0" dirty="0">
                <a:solidFill>
                  <a:srgbClr val="FF0000"/>
                </a:solidFill>
              </a:rPr>
              <a:t>    Entity-based Coherence</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dirty="0"/>
              <a:t>    </a:t>
            </a:r>
            <a:r>
              <a:rPr lang="en-US" dirty="0"/>
              <a:t>Say something off topic…</a:t>
            </a: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dirty="0"/>
              <a:t>    Well structured</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    </a:t>
            </a:r>
            <a:endParaRPr lang="en-US" altLang="zh-TW" dirty="0"/>
          </a:p>
        </p:txBody>
      </p:sp>
    </p:spTree>
    <p:extLst>
      <p:ext uri="{BB962C8B-B14F-4D97-AF65-F5344CB8AC3E}">
        <p14:creationId xmlns:p14="http://schemas.microsoft.com/office/powerpoint/2010/main" val="3863551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24</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2926930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25</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1695774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26</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3996988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27</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2049590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539D4-D929-E415-3F82-E5AA2C82DE40}"/>
            </a:ext>
          </a:extLst>
        </p:cNvPr>
        <p:cNvGrpSpPr/>
        <p:nvPr/>
      </p:nvGrpSpPr>
      <p:grpSpPr>
        <a:xfrm>
          <a:off x="0" y="0"/>
          <a:ext cx="0" cy="0"/>
          <a:chOff x="0" y="0"/>
          <a:chExt cx="0" cy="0"/>
        </a:xfrm>
      </p:grpSpPr>
      <p:sp>
        <p:nvSpPr>
          <p:cNvPr id="14338" name="Rectangle 1031">
            <a:extLst>
              <a:ext uri="{FF2B5EF4-FFF2-40B4-BE49-F238E27FC236}">
                <a16:creationId xmlns:a16="http://schemas.microsoft.com/office/drawing/2014/main" id="{D9FF80E4-FC0A-5426-5186-49D5872041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28</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261266DB-7266-B9F4-901F-A9A8DEE2E6FD}"/>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58A4A532-3864-D5FC-50A5-3E2EA9EF37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a:t>How human reads vs. how human writes</a:t>
            </a:r>
          </a:p>
        </p:txBody>
      </p:sp>
    </p:spTree>
    <p:extLst>
      <p:ext uri="{BB962C8B-B14F-4D97-AF65-F5344CB8AC3E}">
        <p14:creationId xmlns:p14="http://schemas.microsoft.com/office/powerpoint/2010/main" val="22168256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29</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307196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a:t>    </a:t>
            </a:r>
            <a:r>
              <a:rPr lang="en-US" dirty="0"/>
              <a:t>Throughout</a:t>
            </a:r>
            <a:r>
              <a:rPr lang="en-US" altLang="zh-TW" dirty="0"/>
              <a:t> human history, the development of language has gone through a very long </a:t>
            </a:r>
            <a:r>
              <a:rPr lang="en-US" dirty="0"/>
              <a:t>evolutionary process</a:t>
            </a:r>
            <a:r>
              <a:rPr lang="en-US" altLang="zh-TW" dirty="0"/>
              <a:t>. The </a:t>
            </a:r>
            <a:r>
              <a:rPr lang="en-US" altLang="zh-TW" b="1" dirty="0"/>
              <a:t>technology advancement </a:t>
            </a:r>
            <a:r>
              <a:rPr lang="en-US" dirty="0"/>
              <a:t>has paved the way for </a:t>
            </a:r>
            <a:r>
              <a:rPr lang="en-US" altLang="zh-TW" b="1" dirty="0"/>
              <a:t>automating</a:t>
            </a:r>
            <a:r>
              <a:rPr lang="en-US" altLang="zh-TW" dirty="0"/>
              <a:t> </a:t>
            </a:r>
            <a:r>
              <a:rPr lang="en-US" dirty="0"/>
              <a:t>numerous</a:t>
            </a:r>
            <a:r>
              <a:rPr lang="en-US" altLang="zh-TW" dirty="0"/>
              <a:t> </a:t>
            </a:r>
            <a:r>
              <a:rPr lang="en-US" altLang="zh-TW" b="1" dirty="0"/>
              <a:t>human activities </a:t>
            </a:r>
            <a:r>
              <a:rPr lang="en-US" altLang="zh-TW" dirty="0"/>
              <a:t>with computer systems and machines. In many situations, then, there </a:t>
            </a:r>
            <a:r>
              <a:rPr lang="en-US" dirty="0"/>
              <a:t>arises</a:t>
            </a:r>
            <a:r>
              <a:rPr lang="en-US" altLang="zh-TW" dirty="0"/>
              <a:t> a need for humans to </a:t>
            </a:r>
            <a:r>
              <a:rPr lang="en-US" altLang="zh-TW" b="1" dirty="0"/>
              <a:t>provide instructions </a:t>
            </a:r>
            <a:r>
              <a:rPr lang="en-US" altLang="zh-TW" dirty="0"/>
              <a:t>to machines based on the dynamic environments and specific scenarios. In certain unsafe scenarios, machines are even required to communicate and </a:t>
            </a:r>
            <a:r>
              <a:rPr lang="en-US" altLang="zh-TW" b="1" dirty="0"/>
              <a:t>collaborate</a:t>
            </a:r>
            <a:r>
              <a:rPr lang="en-US" altLang="zh-TW" dirty="0"/>
              <a:t> </a:t>
            </a:r>
            <a:r>
              <a:rPr lang="en-US" altLang="zh-TW" b="1" dirty="0"/>
              <a:t>among themselves </a:t>
            </a:r>
            <a:r>
              <a:rPr lang="en-US" altLang="zh-TW" dirty="0"/>
              <a:t>to </a:t>
            </a:r>
            <a:r>
              <a:rPr lang="en-US" dirty="0"/>
              <a:t>accomplish </a:t>
            </a:r>
            <a:r>
              <a:rPr lang="en-US" altLang="zh-TW" dirty="0"/>
              <a:t>complex tasks. </a:t>
            </a:r>
          </a:p>
          <a:p>
            <a:pPr eaLnBrk="1" hangingPunct="1"/>
            <a:endParaRPr lang="en-US" altLang="zh-TW" dirty="0"/>
          </a:p>
          <a:p>
            <a:r>
              <a:rPr lang="en-US" b="1" dirty="0"/>
              <a:t>curiosity </a:t>
            </a:r>
            <a:r>
              <a:rPr lang="en-US" dirty="0"/>
              <a:t>[ˌ</a:t>
            </a:r>
            <a:r>
              <a:rPr lang="en-US" dirty="0" err="1"/>
              <a:t>kjʊriˈɑsəti</a:t>
            </a:r>
            <a:r>
              <a:rPr lang="en-US" dirty="0"/>
              <a:t>] driven</a:t>
            </a:r>
          </a:p>
          <a:p>
            <a:pPr eaLnBrk="1" hangingPunct="1"/>
            <a:endParaRPr lang="en-US" altLang="zh-TW" dirty="0"/>
          </a:p>
        </p:txBody>
      </p:sp>
    </p:spTree>
    <p:extLst>
      <p:ext uri="{BB962C8B-B14F-4D97-AF65-F5344CB8AC3E}">
        <p14:creationId xmlns:p14="http://schemas.microsoft.com/office/powerpoint/2010/main" val="1197063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30</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4028993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31</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4180317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32</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3526775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F1139-945F-2BFF-CFBC-B5DD25D84EBD}"/>
            </a:ext>
          </a:extLst>
        </p:cNvPr>
        <p:cNvGrpSpPr/>
        <p:nvPr/>
      </p:nvGrpSpPr>
      <p:grpSpPr>
        <a:xfrm>
          <a:off x="0" y="0"/>
          <a:ext cx="0" cy="0"/>
          <a:chOff x="0" y="0"/>
          <a:chExt cx="0" cy="0"/>
        </a:xfrm>
      </p:grpSpPr>
      <p:sp>
        <p:nvSpPr>
          <p:cNvPr id="14338" name="Rectangle 1031">
            <a:extLst>
              <a:ext uri="{FF2B5EF4-FFF2-40B4-BE49-F238E27FC236}">
                <a16:creationId xmlns:a16="http://schemas.microsoft.com/office/drawing/2014/main" id="{D8067F26-C3E7-CB14-F79B-836B76369F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33</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C5D16360-2A10-1489-0AFD-E6D086274C9E}"/>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424A1278-3248-F4D8-C6F3-9934F8838B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3549597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34</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a:t>    </a:t>
            </a:r>
            <a:r>
              <a:rPr lang="en-US" dirty="0"/>
              <a:t>A language model is a probabilistic model of a natural language. In </a:t>
            </a:r>
            <a:r>
              <a:rPr lang="en-US" b="1" i="0" dirty="0"/>
              <a:t>1980</a:t>
            </a:r>
            <a:r>
              <a:rPr lang="en-US" i="0" dirty="0"/>
              <a:t>,</a:t>
            </a:r>
            <a:r>
              <a:rPr lang="en-US" dirty="0"/>
              <a:t> the first significant statistical language model was proposed. (more than 40 years ago.)</a:t>
            </a:r>
          </a:p>
        </p:txBody>
      </p:sp>
    </p:spTree>
    <p:extLst>
      <p:ext uri="{BB962C8B-B14F-4D97-AF65-F5344CB8AC3E}">
        <p14:creationId xmlns:p14="http://schemas.microsoft.com/office/powerpoint/2010/main" val="2935427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35</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a:t>    </a:t>
            </a:r>
            <a:r>
              <a:rPr lang="en-US" b="1" dirty="0"/>
              <a:t>Language models </a:t>
            </a:r>
            <a:r>
              <a:rPr lang="en-US" dirty="0"/>
              <a:t>are useful for a variety of tasks, including speech recognition, machine translation, optical character recognition, handwriting recognition, information retrieval, and other natural language generation tasks. </a:t>
            </a:r>
            <a:endParaRPr lang="en-US" altLang="zh-TW" dirty="0"/>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t>    </a:t>
            </a:r>
            <a:r>
              <a:rPr lang="en-US" sz="1800" kern="100" dirty="0">
                <a:solidFill>
                  <a:srgbClr val="FF0000"/>
                </a:solidFill>
                <a:effectLst/>
                <a:latin typeface="Times New Roman" panose="02020603050405020304" pitchFamily="18" charset="0"/>
                <a:ea typeface="PMingLiU" panose="02020500000000000000" pitchFamily="18" charset="-120"/>
              </a:rPr>
              <a:t>Personalized Generation and Stylized </a:t>
            </a:r>
            <a:r>
              <a:rPr lang="en-US" sz="2800" dirty="0"/>
              <a:t>[ˈ</a:t>
            </a:r>
            <a:r>
              <a:rPr lang="en-US" sz="2800" dirty="0" err="1"/>
              <a:t>staɪˌlaɪzd</a:t>
            </a:r>
            <a:r>
              <a:rPr lang="en-US" sz="2800" dirty="0"/>
              <a:t>] </a:t>
            </a:r>
            <a:r>
              <a:rPr lang="en-US" sz="1800" kern="100" dirty="0">
                <a:solidFill>
                  <a:srgbClr val="FF0000"/>
                </a:solidFill>
                <a:effectLst/>
                <a:latin typeface="Times New Roman" panose="02020603050405020304" pitchFamily="18" charset="0"/>
                <a:ea typeface="PMingLiU" panose="02020500000000000000" pitchFamily="18" charset="-120"/>
              </a:rPr>
              <a:t>Generation</a:t>
            </a:r>
          </a:p>
          <a:p>
            <a:pPr eaLnBrk="1" hangingPunct="1"/>
            <a:endParaRPr lang="en-US" sz="1800" kern="100" dirty="0">
              <a:solidFill>
                <a:srgbClr val="FF0000"/>
              </a:solidFill>
              <a:effectLst/>
              <a:latin typeface="Times New Roman" panose="02020603050405020304" pitchFamily="18" charset="0"/>
              <a:ea typeface="PMingLiU" panose="02020500000000000000" pitchFamily="18" charset="-120"/>
            </a:endParaRPr>
          </a:p>
          <a:p>
            <a:pPr eaLnBrk="1" hangingPunct="1"/>
            <a:r>
              <a:rPr lang="en-US" sz="1800" b="1" kern="100" dirty="0">
                <a:solidFill>
                  <a:srgbClr val="FF0000"/>
                </a:solidFill>
                <a:effectLst/>
                <a:latin typeface="Times New Roman" panose="02020603050405020304" pitchFamily="18" charset="0"/>
                <a:ea typeface="PMingLiU" panose="02020500000000000000" pitchFamily="18" charset="-120"/>
              </a:rPr>
              <a:t>Personalized Generation</a:t>
            </a:r>
            <a:r>
              <a:rPr lang="en-US" sz="1800" kern="100" dirty="0">
                <a:solidFill>
                  <a:srgbClr val="FF0000"/>
                </a:solidFill>
                <a:effectLst/>
                <a:latin typeface="Times New Roman" panose="02020603050405020304" pitchFamily="18" charset="0"/>
                <a:ea typeface="PMingLiU" panose="02020500000000000000" pitchFamily="18" charset="-120"/>
              </a:rPr>
              <a:t>: here has been a significant emphasis on research that enables the generation of personalized text – text that reflects the author’s style and content more accurately.</a:t>
            </a:r>
          </a:p>
          <a:p>
            <a:pPr eaLnBrk="1" hangingPunct="1"/>
            <a:endParaRPr lang="en-US" sz="1800" kern="100" dirty="0">
              <a:solidFill>
                <a:srgbClr val="FF0000"/>
              </a:solidFill>
              <a:effectLst/>
              <a:latin typeface="Times New Roman" panose="02020603050405020304" pitchFamily="18" charset="0"/>
              <a:ea typeface="PMingLiU" panose="02020500000000000000" pitchFamily="18" charset="-120"/>
            </a:endParaRPr>
          </a:p>
          <a:p>
            <a:pPr eaLnBrk="1" hangingPunct="1"/>
            <a:r>
              <a:rPr lang="en-US" sz="1800" b="1" kern="100" dirty="0">
                <a:solidFill>
                  <a:srgbClr val="FF0000"/>
                </a:solidFill>
                <a:effectLst/>
                <a:latin typeface="Times New Roman" panose="02020603050405020304" pitchFamily="18" charset="0"/>
                <a:ea typeface="PMingLiU" panose="02020500000000000000" pitchFamily="18" charset="-120"/>
              </a:rPr>
              <a:t>Stylized Text Generation</a:t>
            </a:r>
            <a:r>
              <a:rPr lang="en-US" sz="1800" kern="100" dirty="0">
                <a:solidFill>
                  <a:srgbClr val="FF0000"/>
                </a:solidFill>
                <a:effectLst/>
                <a:latin typeface="Times New Roman" panose="02020603050405020304" pitchFamily="18" charset="0"/>
                <a:ea typeface="PMingLiU" panose="02020500000000000000" pitchFamily="18" charset="-120"/>
              </a:rPr>
              <a:t>: In recent studies, researchers are paying increasing attention to modeling and manipulating the style of the generation text, which we call stylized text generation in this tutorial. The goal is to not only model the content of text (in traditional text generation), but also control some “style” of the text, for example, the persona of a speaker in a dialogue (Li et al., 2016), or the sentiment of product reviews.</a:t>
            </a:r>
          </a:p>
          <a:p>
            <a:pPr eaLnBrk="1" hangingPunct="1"/>
            <a:endParaRPr lang="en-US" sz="1800" kern="100" dirty="0">
              <a:solidFill>
                <a:srgbClr val="FF0000"/>
              </a:solidFill>
              <a:effectLst/>
              <a:latin typeface="Times New Roman" panose="02020603050405020304" pitchFamily="18" charset="0"/>
              <a:ea typeface="PMingLiU" panose="02020500000000000000" pitchFamily="18" charset="-120"/>
            </a:endParaRPr>
          </a:p>
          <a:p>
            <a:pPr eaLnBrk="1" hangingPunct="1"/>
            <a:r>
              <a:rPr lang="en-US" sz="2800" dirty="0"/>
              <a:t>Advertiser</a:t>
            </a:r>
            <a:r>
              <a:rPr lang="en-US" sz="1800" kern="100" dirty="0">
                <a:solidFill>
                  <a:srgbClr val="FF0000"/>
                </a:solidFill>
                <a:effectLst/>
                <a:latin typeface="Times New Roman" panose="02020603050405020304" pitchFamily="18" charset="0"/>
                <a:ea typeface="PMingLiU" panose="02020500000000000000" pitchFamily="18" charset="-120"/>
              </a:rPr>
              <a:t> vs Scientist</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kern="100" dirty="0">
              <a:solidFill>
                <a:srgbClr val="FF0000"/>
              </a:solidFill>
              <a:effectLst/>
              <a:latin typeface="Times New Roman" panose="02020603050405020304" pitchFamily="18" charset="0"/>
              <a:ea typeface="PMingLiU" panose="02020500000000000000"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kern="100" dirty="0">
                <a:solidFill>
                  <a:srgbClr val="FF0000"/>
                </a:solidFill>
                <a:effectLst/>
                <a:latin typeface="Times New Roman" panose="02020603050405020304" pitchFamily="18" charset="0"/>
                <a:ea typeface="PMingLiU" panose="02020500000000000000" pitchFamily="18" charset="-120"/>
              </a:rPr>
              <a:t>Funny story or horrible story</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235376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844F7-5103-1DA5-4C11-8E0C6BED1A42}"/>
            </a:ext>
          </a:extLst>
        </p:cNvPr>
        <p:cNvGrpSpPr/>
        <p:nvPr/>
      </p:nvGrpSpPr>
      <p:grpSpPr>
        <a:xfrm>
          <a:off x="0" y="0"/>
          <a:ext cx="0" cy="0"/>
          <a:chOff x="0" y="0"/>
          <a:chExt cx="0" cy="0"/>
        </a:xfrm>
      </p:grpSpPr>
      <p:sp>
        <p:nvSpPr>
          <p:cNvPr id="14338" name="Rectangle 1031">
            <a:extLst>
              <a:ext uri="{FF2B5EF4-FFF2-40B4-BE49-F238E27FC236}">
                <a16:creationId xmlns:a16="http://schemas.microsoft.com/office/drawing/2014/main" id="{BC3BE91D-48DD-D9EC-EE14-59027D6B5C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36</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E7847F32-FBCF-4D10-D5AE-34886C0FAC67}"/>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FB78984F-F2CF-F3BE-EAB4-D6FBBF66F5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TW" dirty="0"/>
              <a:t>    </a:t>
            </a:r>
            <a:r>
              <a:rPr lang="en-US" altLang="zh-TW" sz="1800" dirty="0"/>
              <a:t>sentence generation vs. document generation (local view vs. global view)</a:t>
            </a:r>
          </a:p>
          <a:p>
            <a:pPr eaLnBrk="1" hangingPunct="1"/>
            <a:endParaRPr lang="en-US" sz="18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582043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37</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a:t>premise </a:t>
            </a:r>
            <a:r>
              <a:rPr lang="en-US" dirty="0"/>
              <a:t>[ˈ</a:t>
            </a:r>
            <a:r>
              <a:rPr lang="en-US" dirty="0" err="1"/>
              <a:t>premɪs</a:t>
            </a:r>
            <a:r>
              <a:rPr lang="en-US" dirty="0"/>
              <a:t>] </a:t>
            </a:r>
          </a:p>
          <a:p>
            <a:r>
              <a:rPr lang="en-US" b="1" dirty="0"/>
              <a:t>hypothesis</a:t>
            </a:r>
            <a:r>
              <a:rPr lang="en-US" dirty="0"/>
              <a:t> [</a:t>
            </a:r>
            <a:r>
              <a:rPr lang="en-US" dirty="0" err="1"/>
              <a:t>haɪˈpɑ</a:t>
            </a:r>
            <a:r>
              <a:rPr lang="el-GR" dirty="0"/>
              <a:t>θ</a:t>
            </a:r>
            <a:r>
              <a:rPr lang="en-US" dirty="0" err="1"/>
              <a:t>əsɪs</a:t>
            </a:r>
            <a:r>
              <a:rPr lang="en-US"/>
              <a:t>]</a:t>
            </a:r>
            <a:endParaRPr lang="en-US" dirty="0"/>
          </a:p>
          <a:p>
            <a:pPr eaLnBrk="1" hangingPunct="1"/>
            <a:endParaRPr lang="en-US" altLang="zh-TW" dirty="0"/>
          </a:p>
        </p:txBody>
      </p:sp>
    </p:spTree>
    <p:extLst>
      <p:ext uri="{BB962C8B-B14F-4D97-AF65-F5344CB8AC3E}">
        <p14:creationId xmlns:p14="http://schemas.microsoft.com/office/powerpoint/2010/main" val="3777982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38</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1130332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39</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t>    </a:t>
            </a:r>
            <a:r>
              <a:rPr lang="en-US" b="1" dirty="0" err="1"/>
              <a:t>ConceptNet</a:t>
            </a:r>
            <a:r>
              <a:rPr lang="en-US" dirty="0"/>
              <a:t> is a freely-available semantic network, designed to help computers understand the meanings of words that people use.</a:t>
            </a:r>
          </a:p>
          <a:p>
            <a:r>
              <a:rPr lang="en-US" dirty="0"/>
              <a:t>    </a:t>
            </a:r>
            <a:r>
              <a:rPr lang="en-US" dirty="0" err="1"/>
              <a:t>ConceptNet</a:t>
            </a:r>
            <a:r>
              <a:rPr lang="en-US" dirty="0"/>
              <a:t> originated from the crowdsourcing project Open Mind Common Sense, which was launched in 1999 at the MIT Media Lab. It has since grown to include knowledge from other crowdsourced resources, expert-created resources, and games with a purpose.</a:t>
            </a:r>
          </a:p>
          <a:p>
            <a:pPr eaLnBrk="1" hangingPunct="1"/>
            <a:endParaRPr lang="en-US" altLang="zh-TW" dirty="0"/>
          </a:p>
          <a:p>
            <a:pPr eaLnBrk="1" hangingPunct="1"/>
            <a:r>
              <a:rPr lang="en-US" altLang="zh-TW" dirty="0"/>
              <a:t>https://www.google.com/url?sa=i&amp;url=https%3A%2F%2Fwww.linkedin.com%2Fpulse%2F2023-era-knowledge-graphs-illumex-ai&amp;psig=AOvVaw1dCYB9h7JQE-k8vRVTFPN3&amp;ust=1704072144101000&amp;source=images&amp;cd=vfe&amp;opi=89978449&amp;ved=0CBIQjRxqFwoTCNiD2c7BuIMDFQAAAAAdAAAAABAr</a:t>
            </a:r>
          </a:p>
          <a:p>
            <a:pPr eaLnBrk="1" hangingPunct="1"/>
            <a:endParaRPr lang="en-US" altLang="zh-TW" dirty="0"/>
          </a:p>
          <a:p>
            <a:pPr eaLnBrk="1" hangingPunct="1"/>
            <a:r>
              <a:rPr lang="en-US" altLang="zh-TW" dirty="0"/>
              <a:t>https://crowintelligence.org/2020/06/30/graph-theory-and-network-science-for-natural-language-processing-part-2-databases-and-analytics-engines/</a:t>
            </a:r>
          </a:p>
        </p:txBody>
      </p:sp>
    </p:spTree>
    <p:extLst>
      <p:ext uri="{BB962C8B-B14F-4D97-AF65-F5344CB8AC3E}">
        <p14:creationId xmlns:p14="http://schemas.microsoft.com/office/powerpoint/2010/main" val="1354414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a:t>   Unstructured vs Structured</a:t>
            </a:r>
            <a:endParaRPr lang="en-US" altLang="zh-TW" b="1" dirty="0"/>
          </a:p>
          <a:p>
            <a:pPr eaLnBrk="1" hangingPunct="1"/>
            <a:r>
              <a:rPr lang="en-US" altLang="zh-CN" dirty="0"/>
              <a:t>   H</a:t>
            </a:r>
            <a:r>
              <a:rPr lang="en-US" dirty="0"/>
              <a:t>uman language and computer language are two distinct </a:t>
            </a:r>
            <a:r>
              <a:rPr lang="en-US" u="sng" dirty="0"/>
              <a:t>forms of communication </a:t>
            </a:r>
            <a:r>
              <a:rPr lang="en-US" dirty="0"/>
              <a:t>that serve different purposes. While </a:t>
            </a:r>
            <a:r>
              <a:rPr lang="en-US" b="1" dirty="0"/>
              <a:t>programming languages</a:t>
            </a:r>
            <a:r>
              <a:rPr lang="en-US" b="0" dirty="0"/>
              <a:t> are way simpler than human languages, there isn't much grammar, there is mostly syntax — word order and spelling.</a:t>
            </a:r>
            <a:endParaRPr lang="en-US" altLang="zh-TW" dirty="0"/>
          </a:p>
          <a:p>
            <a:pPr eaLnBrk="1" hangingPunct="1"/>
            <a:r>
              <a:rPr lang="en-US" dirty="0"/>
              <a:t>   SQL stands for </a:t>
            </a:r>
            <a:r>
              <a:rPr lang="en-US" b="1" dirty="0"/>
              <a:t>Structured Query Language</a:t>
            </a:r>
            <a:r>
              <a:rPr lang="en-US" dirty="0"/>
              <a:t>. SQL is used to communicate with a database.</a:t>
            </a:r>
          </a:p>
          <a:p>
            <a:pPr eaLnBrk="1" hangingPunct="1"/>
            <a:endParaRPr lang="en-US" altLang="zh-TW" dirty="0"/>
          </a:p>
          <a:p>
            <a:r>
              <a:rPr lang="en-US" b="1" dirty="0"/>
              <a:t>interpret</a:t>
            </a:r>
          </a:p>
          <a:p>
            <a:r>
              <a:rPr lang="en-US" dirty="0"/>
              <a:t>US [</a:t>
            </a:r>
            <a:r>
              <a:rPr lang="en-US" dirty="0" err="1"/>
              <a:t>ɪnˈtɜrprət</a:t>
            </a:r>
            <a:r>
              <a:rPr lang="en-US" dirty="0"/>
              <a:t>] </a:t>
            </a:r>
          </a:p>
          <a:p>
            <a:endParaRPr lang="en-US" dirty="0"/>
          </a:p>
          <a:p>
            <a:r>
              <a:rPr lang="en-US" dirty="0"/>
              <a:t>Semantic Parsing: From </a:t>
            </a:r>
            <a:r>
              <a:rPr lang="en-US" altLang="zh-CN" dirty="0"/>
              <a:t>Query to SQL</a:t>
            </a:r>
            <a:endParaRPr lang="en-US" dirty="0"/>
          </a:p>
          <a:p>
            <a:pPr eaLnBrk="1" hangingPunct="1"/>
            <a:endParaRPr lang="en-US" altLang="zh-TW"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a:extLst>
              <a:ext uri="{FF2B5EF4-FFF2-40B4-BE49-F238E27FC236}">
                <a16:creationId xmlns:a16="http://schemas.microsoft.com/office/drawing/2014/main" id="{814DCF21-4FDB-440A-8644-19DE7A398F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4238">
              <a:defRPr kumimoji="1" sz="1600">
                <a:solidFill>
                  <a:schemeClr val="tx1"/>
                </a:solidFill>
                <a:latin typeface="Arial" panose="020B0604020202020204" pitchFamily="34" charset="0"/>
                <a:ea typeface="新細明體" panose="02020500000000000000" pitchFamily="18" charset="-120"/>
              </a:defRPr>
            </a:lvl1pPr>
            <a:lvl2pPr marL="742950" indent="-285750" defTabSz="884238">
              <a:defRPr kumimoji="1" sz="1600">
                <a:solidFill>
                  <a:schemeClr val="tx1"/>
                </a:solidFill>
                <a:latin typeface="Arial" panose="020B0604020202020204" pitchFamily="34" charset="0"/>
                <a:ea typeface="新細明體" panose="02020500000000000000" pitchFamily="18" charset="-120"/>
              </a:defRPr>
            </a:lvl2pPr>
            <a:lvl3pPr marL="1143000" indent="-228600" defTabSz="884238">
              <a:defRPr kumimoji="1" sz="1600">
                <a:solidFill>
                  <a:schemeClr val="tx1"/>
                </a:solidFill>
                <a:latin typeface="Arial" panose="020B0604020202020204" pitchFamily="34" charset="0"/>
                <a:ea typeface="新細明體" panose="02020500000000000000" pitchFamily="18" charset="-120"/>
              </a:defRPr>
            </a:lvl3pPr>
            <a:lvl4pPr marL="1600200" indent="-228600" defTabSz="884238">
              <a:defRPr kumimoji="1" sz="1600">
                <a:solidFill>
                  <a:schemeClr val="tx1"/>
                </a:solidFill>
                <a:latin typeface="Arial" panose="020B0604020202020204" pitchFamily="34" charset="0"/>
                <a:ea typeface="新細明體" panose="02020500000000000000" pitchFamily="18" charset="-120"/>
              </a:defRPr>
            </a:lvl4pPr>
            <a:lvl5pPr marL="2057400" indent="-228600" defTabSz="884238">
              <a:defRPr kumimoji="1" sz="1600">
                <a:solidFill>
                  <a:schemeClr val="tx1"/>
                </a:solidFill>
                <a:latin typeface="Arial" panose="020B0604020202020204" pitchFamily="34" charset="0"/>
                <a:ea typeface="新細明體" panose="02020500000000000000" pitchFamily="18" charset="-120"/>
              </a:defRPr>
            </a:lvl5pPr>
            <a:lvl6pPr marL="2514600" indent="-228600" defTabSz="88423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8423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8423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8423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BB9A3D7-EA95-4474-85A5-A328BE00E0F4}" type="slidenum">
              <a:rPr lang="zh-TW" altLang="en-GB" sz="1200" smtClean="0">
                <a:solidFill>
                  <a:srgbClr val="000000"/>
                </a:solidFill>
                <a:latin typeface="Times New Roman" panose="02020603050405020304" pitchFamily="18" charset="0"/>
              </a:rPr>
              <a:pPr/>
              <a:t>40</a:t>
            </a:fld>
            <a:endParaRPr lang="en-GB" altLang="zh-TW" sz="1200">
              <a:solidFill>
                <a:srgbClr val="000000"/>
              </a:solidFill>
              <a:latin typeface="Times New Roman" panose="02020603050405020304" pitchFamily="18" charset="0"/>
            </a:endParaRPr>
          </a:p>
        </p:txBody>
      </p:sp>
      <p:sp>
        <p:nvSpPr>
          <p:cNvPr id="28675" name="Rectangle 2">
            <a:extLst>
              <a:ext uri="{FF2B5EF4-FFF2-40B4-BE49-F238E27FC236}">
                <a16:creationId xmlns:a16="http://schemas.microsoft.com/office/drawing/2014/main" id="{EC191555-1F6B-4748-B63B-A1189680A732}"/>
              </a:ext>
            </a:extLst>
          </p:cNvPr>
          <p:cNvSpPr>
            <a:spLocks noGrp="1" noRot="1" noChangeAspect="1" noChangeArrowheads="1" noTextEdit="1"/>
          </p:cNvSpPr>
          <p:nvPr>
            <p:ph type="sldImg"/>
          </p:nvPr>
        </p:nvSpPr>
        <p:spPr>
          <a:xfrm>
            <a:off x="3117850" y="508000"/>
            <a:ext cx="4498975" cy="2530475"/>
          </a:xfrm>
          <a:ln/>
        </p:spPr>
      </p:sp>
      <p:sp>
        <p:nvSpPr>
          <p:cNvPr id="28676" name="Rectangle 3">
            <a:extLst>
              <a:ext uri="{FF2B5EF4-FFF2-40B4-BE49-F238E27FC236}">
                <a16:creationId xmlns:a16="http://schemas.microsoft.com/office/drawing/2014/main" id="{34C8B5E1-9A10-4F7A-A5DA-10A8F6E694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dirty="0"/>
          </a:p>
        </p:txBody>
      </p:sp>
    </p:spTree>
    <p:extLst>
      <p:ext uri="{BB962C8B-B14F-4D97-AF65-F5344CB8AC3E}">
        <p14:creationId xmlns:p14="http://schemas.microsoft.com/office/powerpoint/2010/main" val="637385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41</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1413408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42</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b="0" dirty="0"/>
              <a:t>Palestinian </a:t>
            </a:r>
            <a:r>
              <a:rPr lang="en-US" dirty="0"/>
              <a:t> [.</a:t>
            </a:r>
            <a:r>
              <a:rPr lang="en-US" dirty="0" err="1"/>
              <a:t>pælə'stɪniən</a:t>
            </a:r>
            <a:r>
              <a:rPr lang="en-US" dirty="0"/>
              <a:t>]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b="1" dirty="0"/>
              <a:t>    Temporal ordering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b="0" dirty="0"/>
          </a:p>
          <a:p>
            <a:pPr eaLnBrk="1" hangingPunct="1"/>
            <a:endParaRPr lang="en-US" altLang="zh-TW" dirty="0"/>
          </a:p>
          <a:p>
            <a:pPr eaLnBrk="1" hangingPunct="1"/>
            <a:endParaRPr lang="en-US" altLang="zh-TW" dirty="0"/>
          </a:p>
        </p:txBody>
      </p:sp>
    </p:spTree>
    <p:extLst>
      <p:ext uri="{BB962C8B-B14F-4D97-AF65-F5344CB8AC3E}">
        <p14:creationId xmlns:p14="http://schemas.microsoft.com/office/powerpoint/2010/main" val="2788541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5</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TW" dirty="0"/>
              <a:t>    </a:t>
            </a:r>
            <a:r>
              <a:rPr lang="en-US" sz="1800" kern="100" dirty="0">
                <a:effectLst/>
                <a:latin typeface="Times New Roman" panose="02020603050405020304" pitchFamily="18" charset="0"/>
                <a:ea typeface="PMingLiU" panose="02020500000000000000" pitchFamily="18" charset="-120"/>
              </a:rPr>
              <a:t>NLP enjoys a wide range of applications. To say a few …,</a:t>
            </a:r>
            <a:endParaRPr lang="en-US" sz="18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23084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7877356B-B5E7-4E9F-B32B-8AE1F2B5945C}"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6</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kern="100" dirty="0">
                <a:effectLst/>
                <a:latin typeface="Times New Roman" panose="02020603050405020304" pitchFamily="18" charset="0"/>
                <a:ea typeface="PMingLiU" panose="02020500000000000000" pitchFamily="18" charset="-120"/>
              </a:rPr>
              <a:t>    Launched in April 2006 as a statistical machine translation service.</a:t>
            </a:r>
          </a:p>
          <a:p>
            <a:pPr eaLnBrk="1" hangingPunct="1"/>
            <a:r>
              <a:rPr lang="en-US" dirty="0"/>
              <a:t>    As of December 2022, Google Translate supports 133 languages. (https://en.wikipedia.org/wiki/Google_Translate)</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kern="100" dirty="0">
                <a:effectLst/>
                <a:latin typeface="Times New Roman" panose="02020603050405020304" pitchFamily="18" charset="0"/>
                <a:ea typeface="PMingLiU" panose="02020500000000000000" pitchFamily="18" charset="-120"/>
              </a:rPr>
              <a:t>    </a:t>
            </a:r>
            <a:r>
              <a:rPr kumimoji="1" 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As of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December</a:t>
            </a:r>
            <a:r>
              <a:rPr kumimoji="1" 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2024, </a:t>
            </a:r>
            <a:r>
              <a:rPr kumimoji="1" lang="en-US" sz="1800" b="0" i="0" u="none" strike="noStrike" kern="1200" cap="none" spc="0" normalizeH="0" baseline="0" noProof="0" dirty="0">
                <a:ln>
                  <a:noFill/>
                </a:ln>
                <a:effectLst/>
                <a:uLnTx/>
                <a:uFillTx/>
                <a:latin typeface="Calibri" panose="020F0502020204030204" pitchFamily="34" charset="0"/>
                <a:ea typeface="新細明體" panose="02020500000000000000" pitchFamily="18" charset="-120"/>
                <a:cs typeface="Calibri" panose="020F0502020204030204" pitchFamily="34" charset="0"/>
              </a:rPr>
              <a:t>it supports </a:t>
            </a:r>
            <a:r>
              <a:rPr lang="en-US" sz="1800" dirty="0">
                <a:solidFill>
                  <a:srgbClr val="FF0000"/>
                </a:solidFill>
                <a:latin typeface="Calibri" panose="020F0502020204030204" pitchFamily="34" charset="0"/>
                <a:cs typeface="Calibri" panose="020F0502020204030204" pitchFamily="34" charset="0"/>
              </a:rPr>
              <a:t>249</a:t>
            </a:r>
            <a:r>
              <a:rPr kumimoji="1" 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languages.</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It</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is</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about</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twice</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as</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large</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as</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it</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was</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two</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years</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ago.</a:t>
            </a:r>
            <a:r>
              <a:rPr kumimoji="1"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endParaRPr kumimoji="1" 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kern="100" dirty="0">
              <a:effectLst/>
              <a:latin typeface="Times New Roman" panose="02020603050405020304" pitchFamily="18" charset="0"/>
              <a:ea typeface="PMingLiU" panose="02020500000000000000" pitchFamily="18" charset="-12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kern="100" dirty="0">
                <a:effectLst/>
                <a:latin typeface="Times New Roman" panose="02020603050405020304" pitchFamily="18" charset="0"/>
                <a:ea typeface="PMingLiU" panose="02020500000000000000" pitchFamily="18" charset="-120"/>
              </a:rPr>
              <a:t>    Make friends internationally.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kern="100" dirty="0">
                <a:effectLst/>
                <a:latin typeface="Times New Roman" panose="02020603050405020304" pitchFamily="18" charset="0"/>
                <a:ea typeface="PMingLiU" panose="02020500000000000000" pitchFamily="18" charset="-120"/>
              </a:rPr>
              <a:t>    Get information. </a:t>
            </a:r>
            <a:endParaRPr lang="en-US" sz="18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417176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7</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dirty="0"/>
              <a:t> </a:t>
            </a:r>
            <a:r>
              <a:rPr lang="en-US" dirty="0"/>
              <a:t>Asking and answering questions is </a:t>
            </a:r>
            <a:r>
              <a:rPr lang="en-US" b="0" dirty="0"/>
              <a:t>crucial for learning and obtaining knowledge. </a:t>
            </a:r>
            <a:endParaRPr lang="en-US" altLang="zh-TW" b="0" dirty="0"/>
          </a:p>
        </p:txBody>
      </p:sp>
    </p:spTree>
    <p:extLst>
      <p:ext uri="{BB962C8B-B14F-4D97-AF65-F5344CB8AC3E}">
        <p14:creationId xmlns:p14="http://schemas.microsoft.com/office/powerpoint/2010/main" val="2356896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8</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i="0" dirty="0"/>
              <a:t>Knowledge base question answering (KBQA) aims to answer a natural language question over a knowledge base (KB) as its knowledge source.</a:t>
            </a:r>
            <a:endParaRPr lang="en-US" altLang="zh-TW" i="0" dirty="0"/>
          </a:p>
        </p:txBody>
      </p:sp>
    </p:spTree>
    <p:extLst>
      <p:ext uri="{BB962C8B-B14F-4D97-AF65-F5344CB8AC3E}">
        <p14:creationId xmlns:p14="http://schemas.microsoft.com/office/powerpoint/2010/main" val="3243690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FDCBD2FD-DB02-4E46-8F06-8EEE8157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7877356B-B5E7-4E9F-B32B-8AE1F2B5945C}" type="slidenum">
              <a:rPr lang="zh-TW" altLang="en-GB" sz="1200" smtClean="0">
                <a:latin typeface="Times New Roman" panose="02020603050405020304" pitchFamily="18" charset="0"/>
              </a:rPr>
              <a:pPr/>
              <a:t>9</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6D4C3A3C-9426-4974-9957-2CAB94EC4576}"/>
              </a:ext>
            </a:extLst>
          </p:cNvPr>
          <p:cNvSpPr>
            <a:spLocks noGrp="1" noRot="1" noChangeAspect="1" noChangeArrowheads="1" noTextEdit="1"/>
          </p:cNvSpPr>
          <p:nvPr>
            <p:ph type="sldImg"/>
          </p:nvPr>
        </p:nvSpPr>
        <p:spPr>
          <a:xfrm>
            <a:off x="384175" y="741363"/>
            <a:ext cx="6577013" cy="3698875"/>
          </a:xfrm>
          <a:ln/>
        </p:spPr>
      </p:sp>
      <p:sp>
        <p:nvSpPr>
          <p:cNvPr id="14340" name="Rectangle 3">
            <a:extLst>
              <a:ext uri="{FF2B5EF4-FFF2-40B4-BE49-F238E27FC236}">
                <a16:creationId xmlns:a16="http://schemas.microsoft.com/office/drawing/2014/main" id="{B9E0329A-362D-4A8E-90B5-EC44642B01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Tree>
    <p:extLst>
      <p:ext uri="{BB962C8B-B14F-4D97-AF65-F5344CB8AC3E}">
        <p14:creationId xmlns:p14="http://schemas.microsoft.com/office/powerpoint/2010/main" val="29958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AD365CFA-2AFD-4E47-8B76-FE2B87F4DE9D}"/>
              </a:ext>
            </a:extLst>
          </p:cNvPr>
          <p:cNvGrpSpPr>
            <a:grpSpLocks/>
          </p:cNvGrpSpPr>
          <p:nvPr/>
        </p:nvGrpSpPr>
        <p:grpSpPr bwMode="auto">
          <a:xfrm>
            <a:off x="0" y="0"/>
            <a:ext cx="12192000" cy="6858000"/>
            <a:chOff x="0" y="0"/>
            <a:chExt cx="5760" cy="4320"/>
          </a:xfrm>
        </p:grpSpPr>
        <p:sp>
          <p:nvSpPr>
            <p:cNvPr id="5" name="Rectangle 3">
              <a:extLst>
                <a:ext uri="{FF2B5EF4-FFF2-40B4-BE49-F238E27FC236}">
                  <a16:creationId xmlns:a16="http://schemas.microsoft.com/office/drawing/2014/main" id="{7FD65488-22C7-4F71-911C-D7C83C202898}"/>
                </a:ext>
              </a:extLst>
            </p:cNvPr>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p:spPr>
          <p:txBody>
            <a:bodyPr wrap="none" anchor="ct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en-US" sz="2400">
                <a:latin typeface="Times New Roman" panose="02020603050405020304" pitchFamily="18" charset="0"/>
              </a:endParaRPr>
            </a:p>
          </p:txBody>
        </p:sp>
        <p:sp>
          <p:nvSpPr>
            <p:cNvPr id="6" name="Rectangle 4">
              <a:extLst>
                <a:ext uri="{FF2B5EF4-FFF2-40B4-BE49-F238E27FC236}">
                  <a16:creationId xmlns:a16="http://schemas.microsoft.com/office/drawing/2014/main" id="{1240E9FC-A05C-446B-A1A6-348D420F2088}"/>
                </a:ext>
              </a:extLst>
            </p:cNvPr>
            <p:cNvSpPr>
              <a:spLocks noChangeArrowheads="1"/>
            </p:cNvSpPr>
            <p:nvPr/>
          </p:nvSpPr>
          <p:spPr bwMode="hidden">
            <a:xfrm>
              <a:off x="1081" y="1065"/>
              <a:ext cx="4679" cy="1596"/>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grpSp>
          <p:nvGrpSpPr>
            <p:cNvPr id="7" name="Group 5">
              <a:extLst>
                <a:ext uri="{FF2B5EF4-FFF2-40B4-BE49-F238E27FC236}">
                  <a16:creationId xmlns:a16="http://schemas.microsoft.com/office/drawing/2014/main" id="{3F494C09-26A7-405B-B111-9D6875391317}"/>
                </a:ext>
              </a:extLst>
            </p:cNvPr>
            <p:cNvGrpSpPr>
              <a:grpSpLocks/>
            </p:cNvGrpSpPr>
            <p:nvPr/>
          </p:nvGrpSpPr>
          <p:grpSpPr bwMode="auto">
            <a:xfrm>
              <a:off x="0" y="672"/>
              <a:ext cx="1806" cy="1989"/>
              <a:chOff x="0" y="672"/>
              <a:chExt cx="1806" cy="1989"/>
            </a:xfrm>
          </p:grpSpPr>
          <p:sp>
            <p:nvSpPr>
              <p:cNvPr id="8" name="Rectangle 6">
                <a:extLst>
                  <a:ext uri="{FF2B5EF4-FFF2-40B4-BE49-F238E27FC236}">
                    <a16:creationId xmlns:a16="http://schemas.microsoft.com/office/drawing/2014/main" id="{42BCBEC2-6530-459B-9AA7-8557A2E89910}"/>
                  </a:ext>
                </a:extLst>
              </p:cNvPr>
              <p:cNvSpPr>
                <a:spLocks noChangeArrowheads="1"/>
              </p:cNvSpPr>
              <p:nvPr userDrawn="1"/>
            </p:nvSpPr>
            <p:spPr bwMode="auto">
              <a:xfrm>
                <a:off x="361" y="2257"/>
                <a:ext cx="363" cy="404"/>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9" name="Rectangle 7">
                <a:extLst>
                  <a:ext uri="{FF2B5EF4-FFF2-40B4-BE49-F238E27FC236}">
                    <a16:creationId xmlns:a16="http://schemas.microsoft.com/office/drawing/2014/main" id="{99584DF1-1C70-441A-9BAF-B0EECAFD1D90}"/>
                  </a:ext>
                </a:extLst>
              </p:cNvPr>
              <p:cNvSpPr>
                <a:spLocks noChangeArrowheads="1"/>
              </p:cNvSpPr>
              <p:nvPr userDrawn="1"/>
            </p:nvSpPr>
            <p:spPr bwMode="auto">
              <a:xfrm>
                <a:off x="1081" y="1065"/>
                <a:ext cx="362" cy="405"/>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0" name="Rectangle 8">
                <a:extLst>
                  <a:ext uri="{FF2B5EF4-FFF2-40B4-BE49-F238E27FC236}">
                    <a16:creationId xmlns:a16="http://schemas.microsoft.com/office/drawing/2014/main" id="{4C2CBF1C-7D70-4E4F-847D-62901E7E2F4E}"/>
                  </a:ext>
                </a:extLst>
              </p:cNvPr>
              <p:cNvSpPr>
                <a:spLocks noChangeArrowheads="1"/>
              </p:cNvSpPr>
              <p:nvPr userDrawn="1"/>
            </p:nvSpPr>
            <p:spPr bwMode="auto">
              <a:xfrm>
                <a:off x="1437" y="672"/>
                <a:ext cx="369" cy="400"/>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1" name="Rectangle 9">
                <a:extLst>
                  <a:ext uri="{FF2B5EF4-FFF2-40B4-BE49-F238E27FC236}">
                    <a16:creationId xmlns:a16="http://schemas.microsoft.com/office/drawing/2014/main" id="{BDF6EF2B-D683-4E8C-BFFF-B1F21F8DB133}"/>
                  </a:ext>
                </a:extLst>
              </p:cNvPr>
              <p:cNvSpPr>
                <a:spLocks noChangeArrowheads="1"/>
              </p:cNvSpPr>
              <p:nvPr userDrawn="1"/>
            </p:nvSpPr>
            <p:spPr bwMode="auto">
              <a:xfrm>
                <a:off x="719" y="2257"/>
                <a:ext cx="368" cy="404"/>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2" name="Rectangle 10">
                <a:extLst>
                  <a:ext uri="{FF2B5EF4-FFF2-40B4-BE49-F238E27FC236}">
                    <a16:creationId xmlns:a16="http://schemas.microsoft.com/office/drawing/2014/main" id="{54C1919B-AD7C-4382-9514-A3A06BB6E107}"/>
                  </a:ext>
                </a:extLst>
              </p:cNvPr>
              <p:cNvSpPr>
                <a:spLocks noChangeArrowheads="1"/>
              </p:cNvSpPr>
              <p:nvPr userDrawn="1"/>
            </p:nvSpPr>
            <p:spPr bwMode="auto">
              <a:xfrm>
                <a:off x="1437" y="1065"/>
                <a:ext cx="369" cy="405"/>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3" name="Rectangle 11">
                <a:extLst>
                  <a:ext uri="{FF2B5EF4-FFF2-40B4-BE49-F238E27FC236}">
                    <a16:creationId xmlns:a16="http://schemas.microsoft.com/office/drawing/2014/main" id="{849F0F5F-5051-478D-90F6-D642D0EB664A}"/>
                  </a:ext>
                </a:extLst>
              </p:cNvPr>
              <p:cNvSpPr>
                <a:spLocks noChangeArrowheads="1"/>
              </p:cNvSpPr>
              <p:nvPr userDrawn="1"/>
            </p:nvSpPr>
            <p:spPr bwMode="auto">
              <a:xfrm>
                <a:off x="719" y="1464"/>
                <a:ext cx="368" cy="399"/>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4" name="Rectangle 12">
                <a:extLst>
                  <a:ext uri="{FF2B5EF4-FFF2-40B4-BE49-F238E27FC236}">
                    <a16:creationId xmlns:a16="http://schemas.microsoft.com/office/drawing/2014/main" id="{FB5C00EF-4279-4CCB-AC29-927BDDD13E75}"/>
                  </a:ext>
                </a:extLst>
              </p:cNvPr>
              <p:cNvSpPr>
                <a:spLocks noChangeArrowheads="1"/>
              </p:cNvSpPr>
              <p:nvPr userDrawn="1"/>
            </p:nvSpPr>
            <p:spPr bwMode="auto">
              <a:xfrm>
                <a:off x="0" y="1464"/>
                <a:ext cx="367" cy="399"/>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5" name="Rectangle 13">
                <a:extLst>
                  <a:ext uri="{FF2B5EF4-FFF2-40B4-BE49-F238E27FC236}">
                    <a16:creationId xmlns:a16="http://schemas.microsoft.com/office/drawing/2014/main" id="{68EA3433-DADE-497E-B6BC-C430B921F41A}"/>
                  </a:ext>
                </a:extLst>
              </p:cNvPr>
              <p:cNvSpPr>
                <a:spLocks noChangeArrowheads="1"/>
              </p:cNvSpPr>
              <p:nvPr userDrawn="1"/>
            </p:nvSpPr>
            <p:spPr bwMode="auto">
              <a:xfrm>
                <a:off x="1081" y="1464"/>
                <a:ext cx="362" cy="399"/>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6" name="Rectangle 14">
                <a:extLst>
                  <a:ext uri="{FF2B5EF4-FFF2-40B4-BE49-F238E27FC236}">
                    <a16:creationId xmlns:a16="http://schemas.microsoft.com/office/drawing/2014/main" id="{D385960E-5D66-48E0-9378-90757D8279C6}"/>
                  </a:ext>
                </a:extLst>
              </p:cNvPr>
              <p:cNvSpPr>
                <a:spLocks noChangeArrowheads="1"/>
              </p:cNvSpPr>
              <p:nvPr userDrawn="1"/>
            </p:nvSpPr>
            <p:spPr bwMode="auto">
              <a:xfrm>
                <a:off x="361" y="1857"/>
                <a:ext cx="363" cy="406"/>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7" name="Rectangle 15">
                <a:extLst>
                  <a:ext uri="{FF2B5EF4-FFF2-40B4-BE49-F238E27FC236}">
                    <a16:creationId xmlns:a16="http://schemas.microsoft.com/office/drawing/2014/main" id="{AF88092D-AB0B-48DC-AADF-470FA71EE832}"/>
                  </a:ext>
                </a:extLst>
              </p:cNvPr>
              <p:cNvSpPr>
                <a:spLocks noChangeArrowheads="1"/>
              </p:cNvSpPr>
              <p:nvPr userDrawn="1"/>
            </p:nvSpPr>
            <p:spPr bwMode="auto">
              <a:xfrm>
                <a:off x="719" y="1857"/>
                <a:ext cx="368" cy="406"/>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grpSp>
      </p:grpSp>
      <p:sp>
        <p:nvSpPr>
          <p:cNvPr id="769043" name="Rectangle 19"/>
          <p:cNvSpPr>
            <a:spLocks noGrp="1" noChangeArrowheads="1"/>
          </p:cNvSpPr>
          <p:nvPr>
            <p:ph type="ctrTitle"/>
          </p:nvPr>
        </p:nvSpPr>
        <p:spPr>
          <a:xfrm>
            <a:off x="3962400" y="1828800"/>
            <a:ext cx="8026400" cy="2209800"/>
          </a:xfrm>
          <a:noFill/>
        </p:spPr>
        <p:txBody>
          <a:bodyPr/>
          <a:lstStyle>
            <a:lvl1pPr>
              <a:defRPr sz="5000">
                <a:solidFill>
                  <a:srgbClr val="FFFFFF"/>
                </a:solidFill>
              </a:defRPr>
            </a:lvl1pPr>
          </a:lstStyle>
          <a:p>
            <a:r>
              <a:rPr lang="en-US" altLang="zh-TW"/>
              <a:t>Click to edit Master title style</a:t>
            </a:r>
          </a:p>
        </p:txBody>
      </p:sp>
      <p:sp>
        <p:nvSpPr>
          <p:cNvPr id="769044" name="Rectangle 20"/>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2800"/>
            </a:lvl1pPr>
          </a:lstStyle>
          <a:p>
            <a:r>
              <a:rPr lang="en-US" altLang="zh-TW"/>
              <a:t>Click to edit Master subtitle style</a:t>
            </a:r>
          </a:p>
        </p:txBody>
      </p:sp>
      <p:sp>
        <p:nvSpPr>
          <p:cNvPr id="18" name="Rectangle 16">
            <a:extLst>
              <a:ext uri="{FF2B5EF4-FFF2-40B4-BE49-F238E27FC236}">
                <a16:creationId xmlns:a16="http://schemas.microsoft.com/office/drawing/2014/main" id="{54DD64AC-37A4-44AA-8DD4-E6130448E301}"/>
              </a:ext>
            </a:extLst>
          </p:cNvPr>
          <p:cNvSpPr>
            <a:spLocks noGrp="1" noChangeArrowheads="1"/>
          </p:cNvSpPr>
          <p:nvPr>
            <p:ph type="dt" sz="half" idx="10"/>
          </p:nvPr>
        </p:nvSpPr>
        <p:spPr>
          <a:xfrm>
            <a:off x="609600" y="6248400"/>
            <a:ext cx="2844800" cy="457200"/>
          </a:xfrm>
        </p:spPr>
        <p:txBody>
          <a:bodyPr/>
          <a:lstStyle>
            <a:lvl1pPr>
              <a:defRPr/>
            </a:lvl1pPr>
          </a:lstStyle>
          <a:p>
            <a:pPr>
              <a:defRPr/>
            </a:pPr>
            <a:r>
              <a:rPr lang="en-US"/>
              <a:t>17/01/2011</a:t>
            </a:r>
            <a:endParaRPr lang="en-US" altLang="zh-CN"/>
          </a:p>
        </p:txBody>
      </p:sp>
      <p:sp>
        <p:nvSpPr>
          <p:cNvPr id="19" name="Rectangle 17">
            <a:extLst>
              <a:ext uri="{FF2B5EF4-FFF2-40B4-BE49-F238E27FC236}">
                <a16:creationId xmlns:a16="http://schemas.microsoft.com/office/drawing/2014/main" id="{D2163CD1-E63C-4F3F-89AA-784059F5A589}"/>
              </a:ext>
            </a:extLst>
          </p:cNvPr>
          <p:cNvSpPr>
            <a:spLocks noGrp="1" noChangeArrowheads="1"/>
          </p:cNvSpPr>
          <p:nvPr>
            <p:ph type="ftr" sz="quarter" idx="11"/>
          </p:nvPr>
        </p:nvSpPr>
        <p:spPr>
          <a:xfrm>
            <a:off x="4165600" y="6248400"/>
            <a:ext cx="3860800" cy="457200"/>
          </a:xfrm>
        </p:spPr>
        <p:txBody>
          <a:bodyPr/>
          <a:lstStyle>
            <a:lvl1pPr>
              <a:defRPr/>
            </a:lvl1pPr>
          </a:lstStyle>
          <a:p>
            <a:pPr>
              <a:defRPr/>
            </a:pPr>
            <a:r>
              <a:rPr lang="en-US" altLang="zh-CN"/>
              <a:t>COMP323P Foundation of Chinese Computing (Lecture 1)</a:t>
            </a:r>
          </a:p>
        </p:txBody>
      </p:sp>
      <p:sp>
        <p:nvSpPr>
          <p:cNvPr id="20" name="Rectangle 18">
            <a:extLst>
              <a:ext uri="{FF2B5EF4-FFF2-40B4-BE49-F238E27FC236}">
                <a16:creationId xmlns:a16="http://schemas.microsoft.com/office/drawing/2014/main" id="{89E6ABB2-E809-45D4-95D0-79F1F332C0D1}"/>
              </a:ext>
            </a:extLst>
          </p:cNvPr>
          <p:cNvSpPr>
            <a:spLocks noGrp="1" noChangeArrowheads="1"/>
          </p:cNvSpPr>
          <p:nvPr>
            <p:ph type="sldNum" sz="quarter" idx="12"/>
          </p:nvPr>
        </p:nvSpPr>
        <p:spPr>
          <a:xfrm>
            <a:off x="8737600" y="6248400"/>
            <a:ext cx="2844800" cy="457200"/>
          </a:xfrm>
        </p:spPr>
        <p:txBody>
          <a:bodyPr/>
          <a:lstStyle>
            <a:lvl1pPr>
              <a:defRPr/>
            </a:lvl1pPr>
          </a:lstStyle>
          <a:p>
            <a:pPr>
              <a:defRPr/>
            </a:pPr>
            <a:fld id="{59CA3109-B932-47F1-B508-F2A04E419C58}" type="slidenum">
              <a:rPr lang="zh-TW" altLang="en-US"/>
              <a:pPr>
                <a:defRPr/>
              </a:pPr>
              <a:t>‹#›</a:t>
            </a:fld>
            <a:endParaRPr lang="en-US" altLang="zh-TW"/>
          </a:p>
        </p:txBody>
      </p:sp>
    </p:spTree>
    <p:extLst>
      <p:ext uri="{BB962C8B-B14F-4D97-AF65-F5344CB8AC3E}">
        <p14:creationId xmlns:p14="http://schemas.microsoft.com/office/powerpoint/2010/main" val="4179292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534879D3-F9EB-453E-983D-9F9C5238F40E}"/>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C82E5874-D412-4BAD-93C8-BD46B14E16C5}"/>
              </a:ext>
            </a:extLst>
          </p:cNvPr>
          <p:cNvSpPr>
            <a:spLocks noGrp="1" noChangeArrowheads="1"/>
          </p:cNvSpPr>
          <p:nvPr>
            <p:ph type="sldNum" sz="quarter" idx="11"/>
          </p:nvPr>
        </p:nvSpPr>
        <p:spPr>
          <a:ln/>
        </p:spPr>
        <p:txBody>
          <a:bodyPr/>
          <a:lstStyle>
            <a:lvl1pPr>
              <a:defRPr/>
            </a:lvl1pPr>
          </a:lstStyle>
          <a:p>
            <a:pPr>
              <a:defRPr/>
            </a:pPr>
            <a:fld id="{EB7BC347-1340-4519-BDF6-84840DAB959F}" type="slidenum">
              <a:rPr lang="zh-TW" altLang="en-US"/>
              <a:pPr>
                <a:defRPr/>
              </a:pPr>
              <a:t>‹#›</a:t>
            </a:fld>
            <a:endParaRPr lang="en-US" altLang="zh-TW"/>
          </a:p>
        </p:txBody>
      </p:sp>
      <p:sp>
        <p:nvSpPr>
          <p:cNvPr id="6" name="Rectangle 16">
            <a:extLst>
              <a:ext uri="{FF2B5EF4-FFF2-40B4-BE49-F238E27FC236}">
                <a16:creationId xmlns:a16="http://schemas.microsoft.com/office/drawing/2014/main" id="{E17E72A7-7E2F-46DB-A836-4EB1BB807F1F}"/>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2591822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0"/>
            <a:ext cx="274320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533400"/>
            <a:ext cx="80264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8B575AC2-76A4-41CE-8DE2-BA788AD530A1}"/>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5D462A2C-B617-40A8-8EC1-D5D668B9BD50}"/>
              </a:ext>
            </a:extLst>
          </p:cNvPr>
          <p:cNvSpPr>
            <a:spLocks noGrp="1" noChangeArrowheads="1"/>
          </p:cNvSpPr>
          <p:nvPr>
            <p:ph type="sldNum" sz="quarter" idx="11"/>
          </p:nvPr>
        </p:nvSpPr>
        <p:spPr>
          <a:ln/>
        </p:spPr>
        <p:txBody>
          <a:bodyPr/>
          <a:lstStyle>
            <a:lvl1pPr>
              <a:defRPr/>
            </a:lvl1pPr>
          </a:lstStyle>
          <a:p>
            <a:pPr>
              <a:defRPr/>
            </a:pPr>
            <a:fld id="{6A8CD240-294E-4246-9B6C-EF15D5F85AF6}" type="slidenum">
              <a:rPr lang="zh-TW" altLang="en-US"/>
              <a:pPr>
                <a:defRPr/>
              </a:pPr>
              <a:t>‹#›</a:t>
            </a:fld>
            <a:endParaRPr lang="en-US" altLang="zh-TW"/>
          </a:p>
        </p:txBody>
      </p:sp>
      <p:sp>
        <p:nvSpPr>
          <p:cNvPr id="6" name="Rectangle 16">
            <a:extLst>
              <a:ext uri="{FF2B5EF4-FFF2-40B4-BE49-F238E27FC236}">
                <a16:creationId xmlns:a16="http://schemas.microsoft.com/office/drawing/2014/main" id="{348A4E7E-F47E-498D-9648-0C193F23615D}"/>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744286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685800"/>
          </a:xfrm>
        </p:spPr>
        <p:txBody>
          <a:bodyPr/>
          <a:lstStyle/>
          <a:p>
            <a:r>
              <a:rPr lang="en-US"/>
              <a:t>Click to edit Master title style</a:t>
            </a:r>
          </a:p>
        </p:txBody>
      </p:sp>
      <p:sp>
        <p:nvSpPr>
          <p:cNvPr id="3" name="Text Placeholder 2"/>
          <p:cNvSpPr>
            <a:spLocks noGrp="1"/>
          </p:cNvSpPr>
          <p:nvPr>
            <p:ph type="body" sz="half" idx="1"/>
          </p:nvPr>
        </p:nvSpPr>
        <p:spPr>
          <a:xfrm>
            <a:off x="609600" y="1447800"/>
            <a:ext cx="5384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384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7BE4195B-3E01-4561-8D48-F6424D817167}"/>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09AC0592-B25A-4E95-9327-D7A03A2BB5F7}"/>
              </a:ext>
            </a:extLst>
          </p:cNvPr>
          <p:cNvSpPr>
            <a:spLocks noGrp="1" noChangeArrowheads="1"/>
          </p:cNvSpPr>
          <p:nvPr>
            <p:ph type="sldNum" sz="quarter" idx="11"/>
          </p:nvPr>
        </p:nvSpPr>
        <p:spPr>
          <a:ln/>
        </p:spPr>
        <p:txBody>
          <a:bodyPr/>
          <a:lstStyle>
            <a:lvl1pPr>
              <a:defRPr/>
            </a:lvl1pPr>
          </a:lstStyle>
          <a:p>
            <a:pPr>
              <a:defRPr/>
            </a:pPr>
            <a:fld id="{162893D1-9AC8-420C-9CA5-F9069A2212E9}" type="slidenum">
              <a:rPr lang="zh-TW" altLang="en-US"/>
              <a:pPr>
                <a:defRPr/>
              </a:pPr>
              <a:t>‹#›</a:t>
            </a:fld>
            <a:endParaRPr lang="en-US" altLang="zh-TW"/>
          </a:p>
        </p:txBody>
      </p:sp>
      <p:sp>
        <p:nvSpPr>
          <p:cNvPr id="7" name="Rectangle 16">
            <a:extLst>
              <a:ext uri="{FF2B5EF4-FFF2-40B4-BE49-F238E27FC236}">
                <a16:creationId xmlns:a16="http://schemas.microsoft.com/office/drawing/2014/main" id="{369E50E2-869F-45DC-9FCF-C96D4C06CF4E}"/>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145850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AD365CFA-2AFD-4E47-8B76-FE2B87F4DE9D}"/>
              </a:ext>
            </a:extLst>
          </p:cNvPr>
          <p:cNvGrpSpPr>
            <a:grpSpLocks/>
          </p:cNvGrpSpPr>
          <p:nvPr/>
        </p:nvGrpSpPr>
        <p:grpSpPr bwMode="auto">
          <a:xfrm>
            <a:off x="0" y="0"/>
            <a:ext cx="12192000" cy="6858000"/>
            <a:chOff x="0" y="0"/>
            <a:chExt cx="5760" cy="4320"/>
          </a:xfrm>
        </p:grpSpPr>
        <p:sp>
          <p:nvSpPr>
            <p:cNvPr id="5" name="Rectangle 3">
              <a:extLst>
                <a:ext uri="{FF2B5EF4-FFF2-40B4-BE49-F238E27FC236}">
                  <a16:creationId xmlns:a16="http://schemas.microsoft.com/office/drawing/2014/main" id="{7FD65488-22C7-4F71-911C-D7C83C202898}"/>
                </a:ext>
              </a:extLst>
            </p:cNvPr>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p:spPr>
          <p:txBody>
            <a:bodyPr wrap="none" anchor="ct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en-US" sz="2400">
                <a:latin typeface="Times New Roman" panose="02020603050405020304" pitchFamily="18" charset="0"/>
              </a:endParaRPr>
            </a:p>
          </p:txBody>
        </p:sp>
        <p:sp>
          <p:nvSpPr>
            <p:cNvPr id="6" name="Rectangle 4">
              <a:extLst>
                <a:ext uri="{FF2B5EF4-FFF2-40B4-BE49-F238E27FC236}">
                  <a16:creationId xmlns:a16="http://schemas.microsoft.com/office/drawing/2014/main" id="{1240E9FC-A05C-446B-A1A6-348D420F2088}"/>
                </a:ext>
              </a:extLst>
            </p:cNvPr>
            <p:cNvSpPr>
              <a:spLocks noChangeArrowheads="1"/>
            </p:cNvSpPr>
            <p:nvPr/>
          </p:nvSpPr>
          <p:spPr bwMode="hidden">
            <a:xfrm>
              <a:off x="1081" y="1065"/>
              <a:ext cx="4679" cy="1596"/>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grpSp>
          <p:nvGrpSpPr>
            <p:cNvPr id="7" name="Group 5">
              <a:extLst>
                <a:ext uri="{FF2B5EF4-FFF2-40B4-BE49-F238E27FC236}">
                  <a16:creationId xmlns:a16="http://schemas.microsoft.com/office/drawing/2014/main" id="{3F494C09-26A7-405B-B111-9D6875391317}"/>
                </a:ext>
              </a:extLst>
            </p:cNvPr>
            <p:cNvGrpSpPr>
              <a:grpSpLocks/>
            </p:cNvGrpSpPr>
            <p:nvPr/>
          </p:nvGrpSpPr>
          <p:grpSpPr bwMode="auto">
            <a:xfrm>
              <a:off x="0" y="672"/>
              <a:ext cx="1806" cy="1989"/>
              <a:chOff x="0" y="672"/>
              <a:chExt cx="1806" cy="1989"/>
            </a:xfrm>
          </p:grpSpPr>
          <p:sp>
            <p:nvSpPr>
              <p:cNvPr id="8" name="Rectangle 6">
                <a:extLst>
                  <a:ext uri="{FF2B5EF4-FFF2-40B4-BE49-F238E27FC236}">
                    <a16:creationId xmlns:a16="http://schemas.microsoft.com/office/drawing/2014/main" id="{42BCBEC2-6530-459B-9AA7-8557A2E89910}"/>
                  </a:ext>
                </a:extLst>
              </p:cNvPr>
              <p:cNvSpPr>
                <a:spLocks noChangeArrowheads="1"/>
              </p:cNvSpPr>
              <p:nvPr userDrawn="1"/>
            </p:nvSpPr>
            <p:spPr bwMode="auto">
              <a:xfrm>
                <a:off x="361" y="2257"/>
                <a:ext cx="363" cy="404"/>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9" name="Rectangle 7">
                <a:extLst>
                  <a:ext uri="{FF2B5EF4-FFF2-40B4-BE49-F238E27FC236}">
                    <a16:creationId xmlns:a16="http://schemas.microsoft.com/office/drawing/2014/main" id="{99584DF1-1C70-441A-9BAF-B0EECAFD1D90}"/>
                  </a:ext>
                </a:extLst>
              </p:cNvPr>
              <p:cNvSpPr>
                <a:spLocks noChangeArrowheads="1"/>
              </p:cNvSpPr>
              <p:nvPr userDrawn="1"/>
            </p:nvSpPr>
            <p:spPr bwMode="auto">
              <a:xfrm>
                <a:off x="1081" y="1065"/>
                <a:ext cx="362" cy="405"/>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0" name="Rectangle 8">
                <a:extLst>
                  <a:ext uri="{FF2B5EF4-FFF2-40B4-BE49-F238E27FC236}">
                    <a16:creationId xmlns:a16="http://schemas.microsoft.com/office/drawing/2014/main" id="{4C2CBF1C-7D70-4E4F-847D-62901E7E2F4E}"/>
                  </a:ext>
                </a:extLst>
              </p:cNvPr>
              <p:cNvSpPr>
                <a:spLocks noChangeArrowheads="1"/>
              </p:cNvSpPr>
              <p:nvPr userDrawn="1"/>
            </p:nvSpPr>
            <p:spPr bwMode="auto">
              <a:xfrm>
                <a:off x="1437" y="672"/>
                <a:ext cx="369" cy="400"/>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1" name="Rectangle 9">
                <a:extLst>
                  <a:ext uri="{FF2B5EF4-FFF2-40B4-BE49-F238E27FC236}">
                    <a16:creationId xmlns:a16="http://schemas.microsoft.com/office/drawing/2014/main" id="{BDF6EF2B-D683-4E8C-BFFF-B1F21F8DB133}"/>
                  </a:ext>
                </a:extLst>
              </p:cNvPr>
              <p:cNvSpPr>
                <a:spLocks noChangeArrowheads="1"/>
              </p:cNvSpPr>
              <p:nvPr userDrawn="1"/>
            </p:nvSpPr>
            <p:spPr bwMode="auto">
              <a:xfrm>
                <a:off x="719" y="2257"/>
                <a:ext cx="368" cy="404"/>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2" name="Rectangle 10">
                <a:extLst>
                  <a:ext uri="{FF2B5EF4-FFF2-40B4-BE49-F238E27FC236}">
                    <a16:creationId xmlns:a16="http://schemas.microsoft.com/office/drawing/2014/main" id="{54C1919B-AD7C-4382-9514-A3A06BB6E107}"/>
                  </a:ext>
                </a:extLst>
              </p:cNvPr>
              <p:cNvSpPr>
                <a:spLocks noChangeArrowheads="1"/>
              </p:cNvSpPr>
              <p:nvPr userDrawn="1"/>
            </p:nvSpPr>
            <p:spPr bwMode="auto">
              <a:xfrm>
                <a:off x="1437" y="1065"/>
                <a:ext cx="369" cy="405"/>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3" name="Rectangle 11">
                <a:extLst>
                  <a:ext uri="{FF2B5EF4-FFF2-40B4-BE49-F238E27FC236}">
                    <a16:creationId xmlns:a16="http://schemas.microsoft.com/office/drawing/2014/main" id="{849F0F5F-5051-478D-90F6-D642D0EB664A}"/>
                  </a:ext>
                </a:extLst>
              </p:cNvPr>
              <p:cNvSpPr>
                <a:spLocks noChangeArrowheads="1"/>
              </p:cNvSpPr>
              <p:nvPr userDrawn="1"/>
            </p:nvSpPr>
            <p:spPr bwMode="auto">
              <a:xfrm>
                <a:off x="719" y="1464"/>
                <a:ext cx="368" cy="399"/>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4" name="Rectangle 12">
                <a:extLst>
                  <a:ext uri="{FF2B5EF4-FFF2-40B4-BE49-F238E27FC236}">
                    <a16:creationId xmlns:a16="http://schemas.microsoft.com/office/drawing/2014/main" id="{FB5C00EF-4279-4CCB-AC29-927BDDD13E75}"/>
                  </a:ext>
                </a:extLst>
              </p:cNvPr>
              <p:cNvSpPr>
                <a:spLocks noChangeArrowheads="1"/>
              </p:cNvSpPr>
              <p:nvPr userDrawn="1"/>
            </p:nvSpPr>
            <p:spPr bwMode="auto">
              <a:xfrm>
                <a:off x="0" y="1464"/>
                <a:ext cx="367" cy="399"/>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5" name="Rectangle 13">
                <a:extLst>
                  <a:ext uri="{FF2B5EF4-FFF2-40B4-BE49-F238E27FC236}">
                    <a16:creationId xmlns:a16="http://schemas.microsoft.com/office/drawing/2014/main" id="{68EA3433-DADE-497E-B6BC-C430B921F41A}"/>
                  </a:ext>
                </a:extLst>
              </p:cNvPr>
              <p:cNvSpPr>
                <a:spLocks noChangeArrowheads="1"/>
              </p:cNvSpPr>
              <p:nvPr userDrawn="1"/>
            </p:nvSpPr>
            <p:spPr bwMode="auto">
              <a:xfrm>
                <a:off x="1081" y="1464"/>
                <a:ext cx="362" cy="399"/>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6" name="Rectangle 14">
                <a:extLst>
                  <a:ext uri="{FF2B5EF4-FFF2-40B4-BE49-F238E27FC236}">
                    <a16:creationId xmlns:a16="http://schemas.microsoft.com/office/drawing/2014/main" id="{D385960E-5D66-48E0-9378-90757D8279C6}"/>
                  </a:ext>
                </a:extLst>
              </p:cNvPr>
              <p:cNvSpPr>
                <a:spLocks noChangeArrowheads="1"/>
              </p:cNvSpPr>
              <p:nvPr userDrawn="1"/>
            </p:nvSpPr>
            <p:spPr bwMode="auto">
              <a:xfrm>
                <a:off x="361" y="1857"/>
                <a:ext cx="363" cy="406"/>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7" name="Rectangle 15">
                <a:extLst>
                  <a:ext uri="{FF2B5EF4-FFF2-40B4-BE49-F238E27FC236}">
                    <a16:creationId xmlns:a16="http://schemas.microsoft.com/office/drawing/2014/main" id="{AF88092D-AB0B-48DC-AADF-470FA71EE832}"/>
                  </a:ext>
                </a:extLst>
              </p:cNvPr>
              <p:cNvSpPr>
                <a:spLocks noChangeArrowheads="1"/>
              </p:cNvSpPr>
              <p:nvPr userDrawn="1"/>
            </p:nvSpPr>
            <p:spPr bwMode="auto">
              <a:xfrm>
                <a:off x="719" y="1857"/>
                <a:ext cx="368" cy="406"/>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grpSp>
      </p:grpSp>
      <p:sp>
        <p:nvSpPr>
          <p:cNvPr id="769043" name="Rectangle 19"/>
          <p:cNvSpPr>
            <a:spLocks noGrp="1" noChangeArrowheads="1"/>
          </p:cNvSpPr>
          <p:nvPr>
            <p:ph type="ctrTitle"/>
          </p:nvPr>
        </p:nvSpPr>
        <p:spPr>
          <a:xfrm>
            <a:off x="3962400" y="1828800"/>
            <a:ext cx="8026400" cy="2209800"/>
          </a:xfrm>
          <a:noFill/>
        </p:spPr>
        <p:txBody>
          <a:bodyPr/>
          <a:lstStyle>
            <a:lvl1pPr>
              <a:defRPr sz="5000">
                <a:solidFill>
                  <a:srgbClr val="FFFFFF"/>
                </a:solidFill>
              </a:defRPr>
            </a:lvl1pPr>
          </a:lstStyle>
          <a:p>
            <a:r>
              <a:rPr lang="en-US" altLang="zh-TW"/>
              <a:t>Click to edit Master title style</a:t>
            </a:r>
          </a:p>
        </p:txBody>
      </p:sp>
      <p:sp>
        <p:nvSpPr>
          <p:cNvPr id="769044" name="Rectangle 20"/>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2800"/>
            </a:lvl1pPr>
          </a:lstStyle>
          <a:p>
            <a:r>
              <a:rPr lang="en-US" altLang="zh-TW"/>
              <a:t>Click to edit Master subtitle style</a:t>
            </a:r>
          </a:p>
        </p:txBody>
      </p:sp>
      <p:sp>
        <p:nvSpPr>
          <p:cNvPr id="18" name="Rectangle 16">
            <a:extLst>
              <a:ext uri="{FF2B5EF4-FFF2-40B4-BE49-F238E27FC236}">
                <a16:creationId xmlns:a16="http://schemas.microsoft.com/office/drawing/2014/main" id="{54DD64AC-37A4-44AA-8DD4-E6130448E301}"/>
              </a:ext>
            </a:extLst>
          </p:cNvPr>
          <p:cNvSpPr>
            <a:spLocks noGrp="1" noChangeArrowheads="1"/>
          </p:cNvSpPr>
          <p:nvPr>
            <p:ph type="dt" sz="half" idx="10"/>
          </p:nvPr>
        </p:nvSpPr>
        <p:spPr>
          <a:xfrm>
            <a:off x="609600" y="6248400"/>
            <a:ext cx="2844800" cy="457200"/>
          </a:xfrm>
        </p:spPr>
        <p:txBody>
          <a:bodyPr/>
          <a:lstStyle>
            <a:lvl1pPr>
              <a:defRPr/>
            </a:lvl1pPr>
          </a:lstStyle>
          <a:p>
            <a:pPr>
              <a:defRPr/>
            </a:pPr>
            <a:r>
              <a:rPr lang="en-US"/>
              <a:t>17/01/2011</a:t>
            </a:r>
            <a:endParaRPr lang="en-US" altLang="zh-CN"/>
          </a:p>
        </p:txBody>
      </p:sp>
      <p:sp>
        <p:nvSpPr>
          <p:cNvPr id="19" name="Rectangle 17">
            <a:extLst>
              <a:ext uri="{FF2B5EF4-FFF2-40B4-BE49-F238E27FC236}">
                <a16:creationId xmlns:a16="http://schemas.microsoft.com/office/drawing/2014/main" id="{D2163CD1-E63C-4F3F-89AA-784059F5A589}"/>
              </a:ext>
            </a:extLst>
          </p:cNvPr>
          <p:cNvSpPr>
            <a:spLocks noGrp="1" noChangeArrowheads="1"/>
          </p:cNvSpPr>
          <p:nvPr>
            <p:ph type="ftr" sz="quarter" idx="11"/>
          </p:nvPr>
        </p:nvSpPr>
        <p:spPr>
          <a:xfrm>
            <a:off x="4165600" y="6248400"/>
            <a:ext cx="3860800" cy="457200"/>
          </a:xfrm>
        </p:spPr>
        <p:txBody>
          <a:bodyPr/>
          <a:lstStyle>
            <a:lvl1pPr>
              <a:defRPr/>
            </a:lvl1pPr>
          </a:lstStyle>
          <a:p>
            <a:pPr>
              <a:defRPr/>
            </a:pPr>
            <a:r>
              <a:rPr lang="en-US" altLang="zh-CN"/>
              <a:t>COMP323P Foundation of Chinese Computing (Lecture 1)</a:t>
            </a:r>
          </a:p>
        </p:txBody>
      </p:sp>
      <p:sp>
        <p:nvSpPr>
          <p:cNvPr id="20" name="Rectangle 18">
            <a:extLst>
              <a:ext uri="{FF2B5EF4-FFF2-40B4-BE49-F238E27FC236}">
                <a16:creationId xmlns:a16="http://schemas.microsoft.com/office/drawing/2014/main" id="{89E6ABB2-E809-45D4-95D0-79F1F332C0D1}"/>
              </a:ext>
            </a:extLst>
          </p:cNvPr>
          <p:cNvSpPr>
            <a:spLocks noGrp="1" noChangeArrowheads="1"/>
          </p:cNvSpPr>
          <p:nvPr>
            <p:ph type="sldNum" sz="quarter" idx="12"/>
          </p:nvPr>
        </p:nvSpPr>
        <p:spPr>
          <a:xfrm>
            <a:off x="8737600" y="6248400"/>
            <a:ext cx="2844800" cy="457200"/>
          </a:xfrm>
        </p:spPr>
        <p:txBody>
          <a:bodyPr/>
          <a:lstStyle>
            <a:lvl1pPr>
              <a:defRPr/>
            </a:lvl1pPr>
          </a:lstStyle>
          <a:p>
            <a:pPr>
              <a:defRPr/>
            </a:pPr>
            <a:fld id="{59CA3109-B932-47F1-B508-F2A04E419C58}" type="slidenum">
              <a:rPr lang="zh-TW" altLang="en-US"/>
              <a:pPr>
                <a:defRPr/>
              </a:pPr>
              <a:t>‹#›</a:t>
            </a:fld>
            <a:endParaRPr lang="en-US" altLang="zh-TW"/>
          </a:p>
        </p:txBody>
      </p:sp>
    </p:spTree>
    <p:extLst>
      <p:ext uri="{BB962C8B-B14F-4D97-AF65-F5344CB8AC3E}">
        <p14:creationId xmlns:p14="http://schemas.microsoft.com/office/powerpoint/2010/main" val="3123280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2CF1CC47-E9C9-4985-B71F-0C14D5BFEC04}"/>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85F00B45-2C01-4132-BCC3-3998AA85D20D}"/>
              </a:ext>
            </a:extLst>
          </p:cNvPr>
          <p:cNvSpPr>
            <a:spLocks noGrp="1" noChangeArrowheads="1"/>
          </p:cNvSpPr>
          <p:nvPr>
            <p:ph type="sldNum" sz="quarter" idx="11"/>
          </p:nvPr>
        </p:nvSpPr>
        <p:spPr>
          <a:ln/>
        </p:spPr>
        <p:txBody>
          <a:bodyPr/>
          <a:lstStyle>
            <a:lvl1pPr>
              <a:defRPr/>
            </a:lvl1pPr>
          </a:lstStyle>
          <a:p>
            <a:pPr>
              <a:defRPr/>
            </a:pPr>
            <a:fld id="{9CAA9991-9F17-4989-AA03-5F58EA867833}" type="slidenum">
              <a:rPr lang="zh-TW" altLang="en-US"/>
              <a:pPr>
                <a:defRPr/>
              </a:pPr>
              <a:t>‹#›</a:t>
            </a:fld>
            <a:endParaRPr lang="en-US" altLang="zh-TW"/>
          </a:p>
        </p:txBody>
      </p:sp>
      <p:sp>
        <p:nvSpPr>
          <p:cNvPr id="6" name="Rectangle 16">
            <a:extLst>
              <a:ext uri="{FF2B5EF4-FFF2-40B4-BE49-F238E27FC236}">
                <a16:creationId xmlns:a16="http://schemas.microsoft.com/office/drawing/2014/main" id="{C76C6E5C-885C-4EA9-B5D2-ECD689C72ECF}"/>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2300064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a:extLst>
              <a:ext uri="{FF2B5EF4-FFF2-40B4-BE49-F238E27FC236}">
                <a16:creationId xmlns:a16="http://schemas.microsoft.com/office/drawing/2014/main" id="{EED5170E-6131-400E-B0B8-45B868AB8AE6}"/>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0A41616B-36D0-4544-8788-B711ADB5847B}"/>
              </a:ext>
            </a:extLst>
          </p:cNvPr>
          <p:cNvSpPr>
            <a:spLocks noGrp="1" noChangeArrowheads="1"/>
          </p:cNvSpPr>
          <p:nvPr>
            <p:ph type="sldNum" sz="quarter" idx="11"/>
          </p:nvPr>
        </p:nvSpPr>
        <p:spPr>
          <a:ln/>
        </p:spPr>
        <p:txBody>
          <a:bodyPr/>
          <a:lstStyle>
            <a:lvl1pPr>
              <a:defRPr/>
            </a:lvl1pPr>
          </a:lstStyle>
          <a:p>
            <a:pPr>
              <a:defRPr/>
            </a:pPr>
            <a:fld id="{E877A27D-A156-4D32-AF72-77399F2B3BAD}" type="slidenum">
              <a:rPr lang="zh-TW" altLang="en-US"/>
              <a:pPr>
                <a:defRPr/>
              </a:pPr>
              <a:t>‹#›</a:t>
            </a:fld>
            <a:endParaRPr lang="en-US" altLang="zh-TW"/>
          </a:p>
        </p:txBody>
      </p:sp>
      <p:sp>
        <p:nvSpPr>
          <p:cNvPr id="6" name="Rectangle 16">
            <a:extLst>
              <a:ext uri="{FF2B5EF4-FFF2-40B4-BE49-F238E27FC236}">
                <a16:creationId xmlns:a16="http://schemas.microsoft.com/office/drawing/2014/main" id="{F4D2FB8C-4BFD-4D7A-AD7F-DD1DE93F4A52}"/>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2680202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47800"/>
            <a:ext cx="53848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3848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D724F9A3-7098-4CEC-9C63-FEBC4D072D20}"/>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5021021E-5B07-4413-BEFF-4308BFBF502B}"/>
              </a:ext>
            </a:extLst>
          </p:cNvPr>
          <p:cNvSpPr>
            <a:spLocks noGrp="1" noChangeArrowheads="1"/>
          </p:cNvSpPr>
          <p:nvPr>
            <p:ph type="sldNum" sz="quarter" idx="11"/>
          </p:nvPr>
        </p:nvSpPr>
        <p:spPr>
          <a:ln/>
        </p:spPr>
        <p:txBody>
          <a:bodyPr/>
          <a:lstStyle>
            <a:lvl1pPr>
              <a:defRPr/>
            </a:lvl1pPr>
          </a:lstStyle>
          <a:p>
            <a:pPr>
              <a:defRPr/>
            </a:pPr>
            <a:fld id="{F0695598-B713-44F7-9230-2689E69EE3C5}" type="slidenum">
              <a:rPr lang="zh-TW" altLang="en-US"/>
              <a:pPr>
                <a:defRPr/>
              </a:pPr>
              <a:t>‹#›</a:t>
            </a:fld>
            <a:endParaRPr lang="en-US" altLang="zh-TW"/>
          </a:p>
        </p:txBody>
      </p:sp>
      <p:sp>
        <p:nvSpPr>
          <p:cNvPr id="7" name="Rectangle 16">
            <a:extLst>
              <a:ext uri="{FF2B5EF4-FFF2-40B4-BE49-F238E27FC236}">
                <a16:creationId xmlns:a16="http://schemas.microsoft.com/office/drawing/2014/main" id="{79633057-95F7-46D6-81A9-F1A91A6931A1}"/>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1766267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a:extLst>
              <a:ext uri="{FF2B5EF4-FFF2-40B4-BE49-F238E27FC236}">
                <a16:creationId xmlns:a16="http://schemas.microsoft.com/office/drawing/2014/main" id="{E24345D5-097A-444C-A984-482A01A86FBD}"/>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8" name="Rectangle 3">
            <a:extLst>
              <a:ext uri="{FF2B5EF4-FFF2-40B4-BE49-F238E27FC236}">
                <a16:creationId xmlns:a16="http://schemas.microsoft.com/office/drawing/2014/main" id="{C75F54F8-3756-4CAC-9840-811688F869AA}"/>
              </a:ext>
            </a:extLst>
          </p:cNvPr>
          <p:cNvSpPr>
            <a:spLocks noGrp="1" noChangeArrowheads="1"/>
          </p:cNvSpPr>
          <p:nvPr>
            <p:ph type="sldNum" sz="quarter" idx="11"/>
          </p:nvPr>
        </p:nvSpPr>
        <p:spPr>
          <a:ln/>
        </p:spPr>
        <p:txBody>
          <a:bodyPr/>
          <a:lstStyle>
            <a:lvl1pPr>
              <a:defRPr/>
            </a:lvl1pPr>
          </a:lstStyle>
          <a:p>
            <a:pPr>
              <a:defRPr/>
            </a:pPr>
            <a:fld id="{E7667598-6066-4D97-BF9A-D18DB76C1696}" type="slidenum">
              <a:rPr lang="zh-TW" altLang="en-US"/>
              <a:pPr>
                <a:defRPr/>
              </a:pPr>
              <a:t>‹#›</a:t>
            </a:fld>
            <a:endParaRPr lang="en-US" altLang="zh-TW"/>
          </a:p>
        </p:txBody>
      </p:sp>
      <p:sp>
        <p:nvSpPr>
          <p:cNvPr id="9" name="Rectangle 16">
            <a:extLst>
              <a:ext uri="{FF2B5EF4-FFF2-40B4-BE49-F238E27FC236}">
                <a16:creationId xmlns:a16="http://schemas.microsoft.com/office/drawing/2014/main" id="{CE4D2999-ED06-4A92-B676-34CFAB7830D8}"/>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89257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C39427A-B994-4108-AAA7-77963D968BCA}"/>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4" name="Rectangle 3">
            <a:extLst>
              <a:ext uri="{FF2B5EF4-FFF2-40B4-BE49-F238E27FC236}">
                <a16:creationId xmlns:a16="http://schemas.microsoft.com/office/drawing/2014/main" id="{0F427F65-9730-4506-98F1-54356F5817AC}"/>
              </a:ext>
            </a:extLst>
          </p:cNvPr>
          <p:cNvSpPr>
            <a:spLocks noGrp="1" noChangeArrowheads="1"/>
          </p:cNvSpPr>
          <p:nvPr>
            <p:ph type="sldNum" sz="quarter" idx="11"/>
          </p:nvPr>
        </p:nvSpPr>
        <p:spPr>
          <a:ln/>
        </p:spPr>
        <p:txBody>
          <a:bodyPr/>
          <a:lstStyle>
            <a:lvl1pPr>
              <a:defRPr/>
            </a:lvl1pPr>
          </a:lstStyle>
          <a:p>
            <a:pPr>
              <a:defRPr/>
            </a:pPr>
            <a:fld id="{D84CD90A-1AF8-42F4-808E-E24D6A8661AC}" type="slidenum">
              <a:rPr lang="zh-TW" altLang="en-US"/>
              <a:pPr>
                <a:defRPr/>
              </a:pPr>
              <a:t>‹#›</a:t>
            </a:fld>
            <a:endParaRPr lang="en-US" altLang="zh-TW"/>
          </a:p>
        </p:txBody>
      </p:sp>
      <p:sp>
        <p:nvSpPr>
          <p:cNvPr id="5" name="Rectangle 16">
            <a:extLst>
              <a:ext uri="{FF2B5EF4-FFF2-40B4-BE49-F238E27FC236}">
                <a16:creationId xmlns:a16="http://schemas.microsoft.com/office/drawing/2014/main" id="{BAF4FBD1-154A-4039-9493-D6CEFB935FBB}"/>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2454518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E4460D5-6447-42CF-83EA-E980B53A9E5B}"/>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3" name="Rectangle 3">
            <a:extLst>
              <a:ext uri="{FF2B5EF4-FFF2-40B4-BE49-F238E27FC236}">
                <a16:creationId xmlns:a16="http://schemas.microsoft.com/office/drawing/2014/main" id="{31BBBF8B-28F7-4DC8-A55C-07FAE7C8A1B5}"/>
              </a:ext>
            </a:extLst>
          </p:cNvPr>
          <p:cNvSpPr>
            <a:spLocks noGrp="1" noChangeArrowheads="1"/>
          </p:cNvSpPr>
          <p:nvPr>
            <p:ph type="sldNum" sz="quarter" idx="11"/>
          </p:nvPr>
        </p:nvSpPr>
        <p:spPr>
          <a:ln/>
        </p:spPr>
        <p:txBody>
          <a:bodyPr/>
          <a:lstStyle>
            <a:lvl1pPr>
              <a:defRPr/>
            </a:lvl1pPr>
          </a:lstStyle>
          <a:p>
            <a:pPr>
              <a:defRPr/>
            </a:pPr>
            <a:fld id="{6883B95C-F28B-4B5A-999B-6F3059162F66}" type="slidenum">
              <a:rPr lang="zh-TW" altLang="en-US"/>
              <a:pPr>
                <a:defRPr/>
              </a:pPr>
              <a:t>‹#›</a:t>
            </a:fld>
            <a:endParaRPr lang="en-US" altLang="zh-TW"/>
          </a:p>
        </p:txBody>
      </p:sp>
      <p:sp>
        <p:nvSpPr>
          <p:cNvPr id="4" name="Rectangle 16">
            <a:extLst>
              <a:ext uri="{FF2B5EF4-FFF2-40B4-BE49-F238E27FC236}">
                <a16:creationId xmlns:a16="http://schemas.microsoft.com/office/drawing/2014/main" id="{9F3A7455-767E-46C8-8FD5-8CC8A34FAD64}"/>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927039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2CF1CC47-E9C9-4985-B71F-0C14D5BFEC04}"/>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85F00B45-2C01-4132-BCC3-3998AA85D20D}"/>
              </a:ext>
            </a:extLst>
          </p:cNvPr>
          <p:cNvSpPr>
            <a:spLocks noGrp="1" noChangeArrowheads="1"/>
          </p:cNvSpPr>
          <p:nvPr>
            <p:ph type="sldNum" sz="quarter" idx="11"/>
          </p:nvPr>
        </p:nvSpPr>
        <p:spPr>
          <a:ln/>
        </p:spPr>
        <p:txBody>
          <a:bodyPr/>
          <a:lstStyle>
            <a:lvl1pPr>
              <a:defRPr/>
            </a:lvl1pPr>
          </a:lstStyle>
          <a:p>
            <a:pPr>
              <a:defRPr/>
            </a:pPr>
            <a:fld id="{9CAA9991-9F17-4989-AA03-5F58EA867833}" type="slidenum">
              <a:rPr lang="zh-TW" altLang="en-US"/>
              <a:pPr>
                <a:defRPr/>
              </a:pPr>
              <a:t>‹#›</a:t>
            </a:fld>
            <a:endParaRPr lang="en-US" altLang="zh-TW"/>
          </a:p>
        </p:txBody>
      </p:sp>
      <p:sp>
        <p:nvSpPr>
          <p:cNvPr id="6" name="Rectangle 16">
            <a:extLst>
              <a:ext uri="{FF2B5EF4-FFF2-40B4-BE49-F238E27FC236}">
                <a16:creationId xmlns:a16="http://schemas.microsoft.com/office/drawing/2014/main" id="{C76C6E5C-885C-4EA9-B5D2-ECD689C72ECF}"/>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1392376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00D276CA-AC94-4DCD-BC82-E35D0A8C7C13}"/>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969726FF-DB68-4B47-B684-912DBA9C9051}"/>
              </a:ext>
            </a:extLst>
          </p:cNvPr>
          <p:cNvSpPr>
            <a:spLocks noGrp="1" noChangeArrowheads="1"/>
          </p:cNvSpPr>
          <p:nvPr>
            <p:ph type="sldNum" sz="quarter" idx="11"/>
          </p:nvPr>
        </p:nvSpPr>
        <p:spPr>
          <a:ln/>
        </p:spPr>
        <p:txBody>
          <a:bodyPr/>
          <a:lstStyle>
            <a:lvl1pPr>
              <a:defRPr/>
            </a:lvl1pPr>
          </a:lstStyle>
          <a:p>
            <a:pPr>
              <a:defRPr/>
            </a:pPr>
            <a:fld id="{206F718F-AB82-43AE-A147-1502370D7BEF}" type="slidenum">
              <a:rPr lang="zh-TW" altLang="en-US"/>
              <a:pPr>
                <a:defRPr/>
              </a:pPr>
              <a:t>‹#›</a:t>
            </a:fld>
            <a:endParaRPr lang="en-US" altLang="zh-TW"/>
          </a:p>
        </p:txBody>
      </p:sp>
      <p:sp>
        <p:nvSpPr>
          <p:cNvPr id="7" name="Rectangle 16">
            <a:extLst>
              <a:ext uri="{FF2B5EF4-FFF2-40B4-BE49-F238E27FC236}">
                <a16:creationId xmlns:a16="http://schemas.microsoft.com/office/drawing/2014/main" id="{F53A184B-D43F-4A48-AD20-645A19A9566E}"/>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88425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18A9C77F-AB1C-4D1E-A7F6-D0194AB7E734}"/>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246DB4FE-9B63-4987-A5D7-735121C85BDE}"/>
              </a:ext>
            </a:extLst>
          </p:cNvPr>
          <p:cNvSpPr>
            <a:spLocks noGrp="1" noChangeArrowheads="1"/>
          </p:cNvSpPr>
          <p:nvPr>
            <p:ph type="sldNum" sz="quarter" idx="11"/>
          </p:nvPr>
        </p:nvSpPr>
        <p:spPr>
          <a:ln/>
        </p:spPr>
        <p:txBody>
          <a:bodyPr/>
          <a:lstStyle>
            <a:lvl1pPr>
              <a:defRPr/>
            </a:lvl1pPr>
          </a:lstStyle>
          <a:p>
            <a:pPr>
              <a:defRPr/>
            </a:pPr>
            <a:fld id="{BEB7B209-B200-4551-B255-8F4D4E9B24AF}" type="slidenum">
              <a:rPr lang="zh-TW" altLang="en-US"/>
              <a:pPr>
                <a:defRPr/>
              </a:pPr>
              <a:t>‹#›</a:t>
            </a:fld>
            <a:endParaRPr lang="en-US" altLang="zh-TW"/>
          </a:p>
        </p:txBody>
      </p:sp>
      <p:sp>
        <p:nvSpPr>
          <p:cNvPr id="7" name="Rectangle 16">
            <a:extLst>
              <a:ext uri="{FF2B5EF4-FFF2-40B4-BE49-F238E27FC236}">
                <a16:creationId xmlns:a16="http://schemas.microsoft.com/office/drawing/2014/main" id="{FE01B4DF-537A-4597-B315-3E7659020820}"/>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20159034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534879D3-F9EB-453E-983D-9F9C5238F40E}"/>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C82E5874-D412-4BAD-93C8-BD46B14E16C5}"/>
              </a:ext>
            </a:extLst>
          </p:cNvPr>
          <p:cNvSpPr>
            <a:spLocks noGrp="1" noChangeArrowheads="1"/>
          </p:cNvSpPr>
          <p:nvPr>
            <p:ph type="sldNum" sz="quarter" idx="11"/>
          </p:nvPr>
        </p:nvSpPr>
        <p:spPr>
          <a:ln/>
        </p:spPr>
        <p:txBody>
          <a:bodyPr/>
          <a:lstStyle>
            <a:lvl1pPr>
              <a:defRPr/>
            </a:lvl1pPr>
          </a:lstStyle>
          <a:p>
            <a:pPr>
              <a:defRPr/>
            </a:pPr>
            <a:fld id="{EB7BC347-1340-4519-BDF6-84840DAB959F}" type="slidenum">
              <a:rPr lang="zh-TW" altLang="en-US"/>
              <a:pPr>
                <a:defRPr/>
              </a:pPr>
              <a:t>‹#›</a:t>
            </a:fld>
            <a:endParaRPr lang="en-US" altLang="zh-TW"/>
          </a:p>
        </p:txBody>
      </p:sp>
      <p:sp>
        <p:nvSpPr>
          <p:cNvPr id="6" name="Rectangle 16">
            <a:extLst>
              <a:ext uri="{FF2B5EF4-FFF2-40B4-BE49-F238E27FC236}">
                <a16:creationId xmlns:a16="http://schemas.microsoft.com/office/drawing/2014/main" id="{E17E72A7-7E2F-46DB-A836-4EB1BB807F1F}"/>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3804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0"/>
            <a:ext cx="274320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533400"/>
            <a:ext cx="80264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8B575AC2-76A4-41CE-8DE2-BA788AD530A1}"/>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5D462A2C-B617-40A8-8EC1-D5D668B9BD50}"/>
              </a:ext>
            </a:extLst>
          </p:cNvPr>
          <p:cNvSpPr>
            <a:spLocks noGrp="1" noChangeArrowheads="1"/>
          </p:cNvSpPr>
          <p:nvPr>
            <p:ph type="sldNum" sz="quarter" idx="11"/>
          </p:nvPr>
        </p:nvSpPr>
        <p:spPr>
          <a:ln/>
        </p:spPr>
        <p:txBody>
          <a:bodyPr/>
          <a:lstStyle>
            <a:lvl1pPr>
              <a:defRPr/>
            </a:lvl1pPr>
          </a:lstStyle>
          <a:p>
            <a:pPr>
              <a:defRPr/>
            </a:pPr>
            <a:fld id="{6A8CD240-294E-4246-9B6C-EF15D5F85AF6}" type="slidenum">
              <a:rPr lang="zh-TW" altLang="en-US"/>
              <a:pPr>
                <a:defRPr/>
              </a:pPr>
              <a:t>‹#›</a:t>
            </a:fld>
            <a:endParaRPr lang="en-US" altLang="zh-TW"/>
          </a:p>
        </p:txBody>
      </p:sp>
      <p:sp>
        <p:nvSpPr>
          <p:cNvPr id="6" name="Rectangle 16">
            <a:extLst>
              <a:ext uri="{FF2B5EF4-FFF2-40B4-BE49-F238E27FC236}">
                <a16:creationId xmlns:a16="http://schemas.microsoft.com/office/drawing/2014/main" id="{348A4E7E-F47E-498D-9648-0C193F23615D}"/>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26737300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685800"/>
          </a:xfrm>
        </p:spPr>
        <p:txBody>
          <a:bodyPr/>
          <a:lstStyle/>
          <a:p>
            <a:r>
              <a:rPr lang="en-US"/>
              <a:t>Click to edit Master title style</a:t>
            </a:r>
          </a:p>
        </p:txBody>
      </p:sp>
      <p:sp>
        <p:nvSpPr>
          <p:cNvPr id="3" name="Text Placeholder 2"/>
          <p:cNvSpPr>
            <a:spLocks noGrp="1"/>
          </p:cNvSpPr>
          <p:nvPr>
            <p:ph type="body" sz="half" idx="1"/>
          </p:nvPr>
        </p:nvSpPr>
        <p:spPr>
          <a:xfrm>
            <a:off x="609600" y="1447800"/>
            <a:ext cx="5384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384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7BE4195B-3E01-4561-8D48-F6424D817167}"/>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09AC0592-B25A-4E95-9327-D7A03A2BB5F7}"/>
              </a:ext>
            </a:extLst>
          </p:cNvPr>
          <p:cNvSpPr>
            <a:spLocks noGrp="1" noChangeArrowheads="1"/>
          </p:cNvSpPr>
          <p:nvPr>
            <p:ph type="sldNum" sz="quarter" idx="11"/>
          </p:nvPr>
        </p:nvSpPr>
        <p:spPr>
          <a:ln/>
        </p:spPr>
        <p:txBody>
          <a:bodyPr/>
          <a:lstStyle>
            <a:lvl1pPr>
              <a:defRPr/>
            </a:lvl1pPr>
          </a:lstStyle>
          <a:p>
            <a:pPr>
              <a:defRPr/>
            </a:pPr>
            <a:fld id="{162893D1-9AC8-420C-9CA5-F9069A2212E9}" type="slidenum">
              <a:rPr lang="zh-TW" altLang="en-US"/>
              <a:pPr>
                <a:defRPr/>
              </a:pPr>
              <a:t>‹#›</a:t>
            </a:fld>
            <a:endParaRPr lang="en-US" altLang="zh-TW"/>
          </a:p>
        </p:txBody>
      </p:sp>
      <p:sp>
        <p:nvSpPr>
          <p:cNvPr id="7" name="Rectangle 16">
            <a:extLst>
              <a:ext uri="{FF2B5EF4-FFF2-40B4-BE49-F238E27FC236}">
                <a16:creationId xmlns:a16="http://schemas.microsoft.com/office/drawing/2014/main" id="{369E50E2-869F-45DC-9FCF-C96D4C06CF4E}"/>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996761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a:extLst>
              <a:ext uri="{FF2B5EF4-FFF2-40B4-BE49-F238E27FC236}">
                <a16:creationId xmlns:a16="http://schemas.microsoft.com/office/drawing/2014/main" id="{EED5170E-6131-400E-B0B8-45B868AB8AE6}"/>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0A41616B-36D0-4544-8788-B711ADB5847B}"/>
              </a:ext>
            </a:extLst>
          </p:cNvPr>
          <p:cNvSpPr>
            <a:spLocks noGrp="1" noChangeArrowheads="1"/>
          </p:cNvSpPr>
          <p:nvPr>
            <p:ph type="sldNum" sz="quarter" idx="11"/>
          </p:nvPr>
        </p:nvSpPr>
        <p:spPr>
          <a:ln/>
        </p:spPr>
        <p:txBody>
          <a:bodyPr/>
          <a:lstStyle>
            <a:lvl1pPr>
              <a:defRPr/>
            </a:lvl1pPr>
          </a:lstStyle>
          <a:p>
            <a:pPr>
              <a:defRPr/>
            </a:pPr>
            <a:fld id="{E877A27D-A156-4D32-AF72-77399F2B3BAD}" type="slidenum">
              <a:rPr lang="zh-TW" altLang="en-US"/>
              <a:pPr>
                <a:defRPr/>
              </a:pPr>
              <a:t>‹#›</a:t>
            </a:fld>
            <a:endParaRPr lang="en-US" altLang="zh-TW"/>
          </a:p>
        </p:txBody>
      </p:sp>
      <p:sp>
        <p:nvSpPr>
          <p:cNvPr id="6" name="Rectangle 16">
            <a:extLst>
              <a:ext uri="{FF2B5EF4-FFF2-40B4-BE49-F238E27FC236}">
                <a16:creationId xmlns:a16="http://schemas.microsoft.com/office/drawing/2014/main" id="{F4D2FB8C-4BFD-4D7A-AD7F-DD1DE93F4A52}"/>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2360644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47800"/>
            <a:ext cx="53848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3848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D724F9A3-7098-4CEC-9C63-FEBC4D072D20}"/>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5021021E-5B07-4413-BEFF-4308BFBF502B}"/>
              </a:ext>
            </a:extLst>
          </p:cNvPr>
          <p:cNvSpPr>
            <a:spLocks noGrp="1" noChangeArrowheads="1"/>
          </p:cNvSpPr>
          <p:nvPr>
            <p:ph type="sldNum" sz="quarter" idx="11"/>
          </p:nvPr>
        </p:nvSpPr>
        <p:spPr>
          <a:ln/>
        </p:spPr>
        <p:txBody>
          <a:bodyPr/>
          <a:lstStyle>
            <a:lvl1pPr>
              <a:defRPr/>
            </a:lvl1pPr>
          </a:lstStyle>
          <a:p>
            <a:pPr>
              <a:defRPr/>
            </a:pPr>
            <a:fld id="{F0695598-B713-44F7-9230-2689E69EE3C5}" type="slidenum">
              <a:rPr lang="zh-TW" altLang="en-US"/>
              <a:pPr>
                <a:defRPr/>
              </a:pPr>
              <a:t>‹#›</a:t>
            </a:fld>
            <a:endParaRPr lang="en-US" altLang="zh-TW"/>
          </a:p>
        </p:txBody>
      </p:sp>
      <p:sp>
        <p:nvSpPr>
          <p:cNvPr id="7" name="Rectangle 16">
            <a:extLst>
              <a:ext uri="{FF2B5EF4-FFF2-40B4-BE49-F238E27FC236}">
                <a16:creationId xmlns:a16="http://schemas.microsoft.com/office/drawing/2014/main" id="{79633057-95F7-46D6-81A9-F1A91A6931A1}"/>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306059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a:extLst>
              <a:ext uri="{FF2B5EF4-FFF2-40B4-BE49-F238E27FC236}">
                <a16:creationId xmlns:a16="http://schemas.microsoft.com/office/drawing/2014/main" id="{E24345D5-097A-444C-A984-482A01A86FBD}"/>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8" name="Rectangle 3">
            <a:extLst>
              <a:ext uri="{FF2B5EF4-FFF2-40B4-BE49-F238E27FC236}">
                <a16:creationId xmlns:a16="http://schemas.microsoft.com/office/drawing/2014/main" id="{C75F54F8-3756-4CAC-9840-811688F869AA}"/>
              </a:ext>
            </a:extLst>
          </p:cNvPr>
          <p:cNvSpPr>
            <a:spLocks noGrp="1" noChangeArrowheads="1"/>
          </p:cNvSpPr>
          <p:nvPr>
            <p:ph type="sldNum" sz="quarter" idx="11"/>
          </p:nvPr>
        </p:nvSpPr>
        <p:spPr>
          <a:ln/>
        </p:spPr>
        <p:txBody>
          <a:bodyPr/>
          <a:lstStyle>
            <a:lvl1pPr>
              <a:defRPr/>
            </a:lvl1pPr>
          </a:lstStyle>
          <a:p>
            <a:pPr>
              <a:defRPr/>
            </a:pPr>
            <a:fld id="{E7667598-6066-4D97-BF9A-D18DB76C1696}" type="slidenum">
              <a:rPr lang="zh-TW" altLang="en-US"/>
              <a:pPr>
                <a:defRPr/>
              </a:pPr>
              <a:t>‹#›</a:t>
            </a:fld>
            <a:endParaRPr lang="en-US" altLang="zh-TW"/>
          </a:p>
        </p:txBody>
      </p:sp>
      <p:sp>
        <p:nvSpPr>
          <p:cNvPr id="9" name="Rectangle 16">
            <a:extLst>
              <a:ext uri="{FF2B5EF4-FFF2-40B4-BE49-F238E27FC236}">
                <a16:creationId xmlns:a16="http://schemas.microsoft.com/office/drawing/2014/main" id="{CE4D2999-ED06-4A92-B676-34CFAB7830D8}"/>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166037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C39427A-B994-4108-AAA7-77963D968BCA}"/>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4" name="Rectangle 3">
            <a:extLst>
              <a:ext uri="{FF2B5EF4-FFF2-40B4-BE49-F238E27FC236}">
                <a16:creationId xmlns:a16="http://schemas.microsoft.com/office/drawing/2014/main" id="{0F427F65-9730-4506-98F1-54356F5817AC}"/>
              </a:ext>
            </a:extLst>
          </p:cNvPr>
          <p:cNvSpPr>
            <a:spLocks noGrp="1" noChangeArrowheads="1"/>
          </p:cNvSpPr>
          <p:nvPr>
            <p:ph type="sldNum" sz="quarter" idx="11"/>
          </p:nvPr>
        </p:nvSpPr>
        <p:spPr>
          <a:ln/>
        </p:spPr>
        <p:txBody>
          <a:bodyPr/>
          <a:lstStyle>
            <a:lvl1pPr>
              <a:defRPr/>
            </a:lvl1pPr>
          </a:lstStyle>
          <a:p>
            <a:pPr>
              <a:defRPr/>
            </a:pPr>
            <a:fld id="{D84CD90A-1AF8-42F4-808E-E24D6A8661AC}" type="slidenum">
              <a:rPr lang="zh-TW" altLang="en-US"/>
              <a:pPr>
                <a:defRPr/>
              </a:pPr>
              <a:t>‹#›</a:t>
            </a:fld>
            <a:endParaRPr lang="en-US" altLang="zh-TW"/>
          </a:p>
        </p:txBody>
      </p:sp>
      <p:sp>
        <p:nvSpPr>
          <p:cNvPr id="5" name="Rectangle 16">
            <a:extLst>
              <a:ext uri="{FF2B5EF4-FFF2-40B4-BE49-F238E27FC236}">
                <a16:creationId xmlns:a16="http://schemas.microsoft.com/office/drawing/2014/main" id="{BAF4FBD1-154A-4039-9493-D6CEFB935FBB}"/>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1991858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E4460D5-6447-42CF-83EA-E980B53A9E5B}"/>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3" name="Rectangle 3">
            <a:extLst>
              <a:ext uri="{FF2B5EF4-FFF2-40B4-BE49-F238E27FC236}">
                <a16:creationId xmlns:a16="http://schemas.microsoft.com/office/drawing/2014/main" id="{31BBBF8B-28F7-4DC8-A55C-07FAE7C8A1B5}"/>
              </a:ext>
            </a:extLst>
          </p:cNvPr>
          <p:cNvSpPr>
            <a:spLocks noGrp="1" noChangeArrowheads="1"/>
          </p:cNvSpPr>
          <p:nvPr>
            <p:ph type="sldNum" sz="quarter" idx="11"/>
          </p:nvPr>
        </p:nvSpPr>
        <p:spPr>
          <a:ln/>
        </p:spPr>
        <p:txBody>
          <a:bodyPr/>
          <a:lstStyle>
            <a:lvl1pPr>
              <a:defRPr/>
            </a:lvl1pPr>
          </a:lstStyle>
          <a:p>
            <a:pPr>
              <a:defRPr/>
            </a:pPr>
            <a:fld id="{6883B95C-F28B-4B5A-999B-6F3059162F66}" type="slidenum">
              <a:rPr lang="zh-TW" altLang="en-US"/>
              <a:pPr>
                <a:defRPr/>
              </a:pPr>
              <a:t>‹#›</a:t>
            </a:fld>
            <a:endParaRPr lang="en-US" altLang="zh-TW"/>
          </a:p>
        </p:txBody>
      </p:sp>
      <p:sp>
        <p:nvSpPr>
          <p:cNvPr id="4" name="Rectangle 16">
            <a:extLst>
              <a:ext uri="{FF2B5EF4-FFF2-40B4-BE49-F238E27FC236}">
                <a16:creationId xmlns:a16="http://schemas.microsoft.com/office/drawing/2014/main" id="{9F3A7455-767E-46C8-8FD5-8CC8A34FAD64}"/>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83277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00D276CA-AC94-4DCD-BC82-E35D0A8C7C13}"/>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969726FF-DB68-4B47-B684-912DBA9C9051}"/>
              </a:ext>
            </a:extLst>
          </p:cNvPr>
          <p:cNvSpPr>
            <a:spLocks noGrp="1" noChangeArrowheads="1"/>
          </p:cNvSpPr>
          <p:nvPr>
            <p:ph type="sldNum" sz="quarter" idx="11"/>
          </p:nvPr>
        </p:nvSpPr>
        <p:spPr>
          <a:ln/>
        </p:spPr>
        <p:txBody>
          <a:bodyPr/>
          <a:lstStyle>
            <a:lvl1pPr>
              <a:defRPr/>
            </a:lvl1pPr>
          </a:lstStyle>
          <a:p>
            <a:pPr>
              <a:defRPr/>
            </a:pPr>
            <a:fld id="{206F718F-AB82-43AE-A147-1502370D7BEF}" type="slidenum">
              <a:rPr lang="zh-TW" altLang="en-US"/>
              <a:pPr>
                <a:defRPr/>
              </a:pPr>
              <a:t>‹#›</a:t>
            </a:fld>
            <a:endParaRPr lang="en-US" altLang="zh-TW"/>
          </a:p>
        </p:txBody>
      </p:sp>
      <p:sp>
        <p:nvSpPr>
          <p:cNvPr id="7" name="Rectangle 16">
            <a:extLst>
              <a:ext uri="{FF2B5EF4-FFF2-40B4-BE49-F238E27FC236}">
                <a16:creationId xmlns:a16="http://schemas.microsoft.com/office/drawing/2014/main" id="{F53A184B-D43F-4A48-AD20-645A19A9566E}"/>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2984741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18A9C77F-AB1C-4D1E-A7F6-D0194AB7E734}"/>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246DB4FE-9B63-4987-A5D7-735121C85BDE}"/>
              </a:ext>
            </a:extLst>
          </p:cNvPr>
          <p:cNvSpPr>
            <a:spLocks noGrp="1" noChangeArrowheads="1"/>
          </p:cNvSpPr>
          <p:nvPr>
            <p:ph type="sldNum" sz="quarter" idx="11"/>
          </p:nvPr>
        </p:nvSpPr>
        <p:spPr>
          <a:ln/>
        </p:spPr>
        <p:txBody>
          <a:bodyPr/>
          <a:lstStyle>
            <a:lvl1pPr>
              <a:defRPr/>
            </a:lvl1pPr>
          </a:lstStyle>
          <a:p>
            <a:pPr>
              <a:defRPr/>
            </a:pPr>
            <a:fld id="{BEB7B209-B200-4551-B255-8F4D4E9B24AF}" type="slidenum">
              <a:rPr lang="zh-TW" altLang="en-US"/>
              <a:pPr>
                <a:defRPr/>
              </a:pPr>
              <a:t>‹#›</a:t>
            </a:fld>
            <a:endParaRPr lang="en-US" altLang="zh-TW"/>
          </a:p>
        </p:txBody>
      </p:sp>
      <p:sp>
        <p:nvSpPr>
          <p:cNvPr id="7" name="Rectangle 16">
            <a:extLst>
              <a:ext uri="{FF2B5EF4-FFF2-40B4-BE49-F238E27FC236}">
                <a16:creationId xmlns:a16="http://schemas.microsoft.com/office/drawing/2014/main" id="{FE01B4DF-537A-4597-B315-3E7659020820}"/>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840550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02" name="Rectangle 2">
            <a:extLst>
              <a:ext uri="{FF2B5EF4-FFF2-40B4-BE49-F238E27FC236}">
                <a16:creationId xmlns:a16="http://schemas.microsoft.com/office/drawing/2014/main" id="{3F541518-4365-4222-967F-0C3B76D16907}"/>
              </a:ext>
            </a:extLst>
          </p:cNvPr>
          <p:cNvSpPr>
            <a:spLocks noGrp="1" noChangeArrowheads="1"/>
          </p:cNvSpPr>
          <p:nvPr>
            <p:ph type="ftr" sz="quarter" idx="3"/>
          </p:nvPr>
        </p:nvSpPr>
        <p:spPr bwMode="auto">
          <a:xfrm>
            <a:off x="2540000" y="6248400"/>
            <a:ext cx="7416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200">
                <a:latin typeface="Arial" charset="0"/>
                <a:ea typeface="宋体" pitchFamily="2" charset="-122"/>
              </a:defRPr>
            </a:lvl1pPr>
          </a:lstStyle>
          <a:p>
            <a:pPr>
              <a:defRPr/>
            </a:pPr>
            <a:r>
              <a:rPr lang="en-US" altLang="zh-CN"/>
              <a:t>COMP323P Foundation of Chinese Computing (Lecture 1)</a:t>
            </a:r>
          </a:p>
        </p:txBody>
      </p:sp>
      <p:sp>
        <p:nvSpPr>
          <p:cNvPr id="768003" name="Rectangle 3">
            <a:extLst>
              <a:ext uri="{FF2B5EF4-FFF2-40B4-BE49-F238E27FC236}">
                <a16:creationId xmlns:a16="http://schemas.microsoft.com/office/drawing/2014/main" id="{5A00A080-E0FD-4AE9-80C0-45910039C222}"/>
              </a:ext>
            </a:extLst>
          </p:cNvPr>
          <p:cNvSpPr>
            <a:spLocks noGrp="1" noChangeArrowheads="1"/>
          </p:cNvSpPr>
          <p:nvPr>
            <p:ph type="sldNum" sz="quarter" idx="4"/>
          </p:nvPr>
        </p:nvSpPr>
        <p:spPr bwMode="auto">
          <a:xfrm>
            <a:off x="10160000" y="6248400"/>
            <a:ext cx="142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a:latin typeface="Arial Black" panose="020B0A04020102020204" pitchFamily="34" charset="0"/>
              </a:defRPr>
            </a:lvl1pPr>
          </a:lstStyle>
          <a:p>
            <a:pPr>
              <a:defRPr/>
            </a:pPr>
            <a:fld id="{0878AB7F-A796-4B68-9575-A7887C5F3B8F}" type="slidenum">
              <a:rPr lang="zh-TW" altLang="en-US"/>
              <a:pPr>
                <a:defRPr/>
              </a:pPr>
              <a:t>‹#›</a:t>
            </a:fld>
            <a:endParaRPr lang="en-US" altLang="zh-TW"/>
          </a:p>
        </p:txBody>
      </p:sp>
      <p:grpSp>
        <p:nvGrpSpPr>
          <p:cNvPr id="1028" name="Group 4">
            <a:extLst>
              <a:ext uri="{FF2B5EF4-FFF2-40B4-BE49-F238E27FC236}">
                <a16:creationId xmlns:a16="http://schemas.microsoft.com/office/drawing/2014/main" id="{93FAF7F5-EB48-4009-8925-B315525BB491}"/>
              </a:ext>
            </a:extLst>
          </p:cNvPr>
          <p:cNvGrpSpPr>
            <a:grpSpLocks/>
          </p:cNvGrpSpPr>
          <p:nvPr/>
        </p:nvGrpSpPr>
        <p:grpSpPr bwMode="auto">
          <a:xfrm>
            <a:off x="0" y="0"/>
            <a:ext cx="12192000" cy="546100"/>
            <a:chOff x="0" y="0"/>
            <a:chExt cx="5760" cy="344"/>
          </a:xfrm>
        </p:grpSpPr>
        <p:sp>
          <p:nvSpPr>
            <p:cNvPr id="1032" name="Rectangle 5">
              <a:extLst>
                <a:ext uri="{FF2B5EF4-FFF2-40B4-BE49-F238E27FC236}">
                  <a16:creationId xmlns:a16="http://schemas.microsoft.com/office/drawing/2014/main" id="{3E4FFC4C-4F82-4C17-8C5A-D9F32C3043F7}"/>
                </a:ext>
              </a:extLst>
            </p:cNvPr>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p:spPr>
          <p:txBody>
            <a:bodyPr wrap="none" anchor="ct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en-US" sz="2400">
                <a:latin typeface="Times New Roman" panose="02020603050405020304" pitchFamily="18" charset="0"/>
              </a:endParaRPr>
            </a:p>
          </p:txBody>
        </p:sp>
        <p:sp>
          <p:nvSpPr>
            <p:cNvPr id="1033" name="Rectangle 6">
              <a:extLst>
                <a:ext uri="{FF2B5EF4-FFF2-40B4-BE49-F238E27FC236}">
                  <a16:creationId xmlns:a16="http://schemas.microsoft.com/office/drawing/2014/main" id="{2191A028-F183-4FCA-928B-0D18AE1D6857}"/>
                </a:ext>
              </a:extLst>
            </p:cNvPr>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034" name="Rectangle 7">
              <a:extLst>
                <a:ext uri="{FF2B5EF4-FFF2-40B4-BE49-F238E27FC236}">
                  <a16:creationId xmlns:a16="http://schemas.microsoft.com/office/drawing/2014/main" id="{488B8592-8726-4432-B075-C3FFA4156564}"/>
                </a:ext>
              </a:extLst>
            </p:cNvPr>
            <p:cNvSpPr>
              <a:spLocks noChangeArrowheads="1"/>
            </p:cNvSpPr>
            <p:nvPr/>
          </p:nvSpPr>
          <p:spPr bwMode="auto">
            <a:xfrm>
              <a:off x="258" y="85"/>
              <a:ext cx="87" cy="89"/>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hlink"/>
                </a:solidFill>
              </a:endParaRPr>
            </a:p>
          </p:txBody>
        </p:sp>
        <p:sp>
          <p:nvSpPr>
            <p:cNvPr id="1035" name="Rectangle 8">
              <a:extLst>
                <a:ext uri="{FF2B5EF4-FFF2-40B4-BE49-F238E27FC236}">
                  <a16:creationId xmlns:a16="http://schemas.microsoft.com/office/drawing/2014/main" id="{F1D3FA43-CB2F-4276-A920-E6B5A06AAB5D}"/>
                </a:ext>
              </a:extLst>
            </p:cNvPr>
            <p:cNvSpPr>
              <a:spLocks noChangeArrowheads="1"/>
            </p:cNvSpPr>
            <p:nvPr/>
          </p:nvSpPr>
          <p:spPr bwMode="auto">
            <a:xfrm>
              <a:off x="345" y="0"/>
              <a:ext cx="88" cy="87"/>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hlink"/>
                </a:solidFill>
              </a:endParaRPr>
            </a:p>
          </p:txBody>
        </p:sp>
        <p:sp>
          <p:nvSpPr>
            <p:cNvPr id="1036" name="Rectangle 9">
              <a:extLst>
                <a:ext uri="{FF2B5EF4-FFF2-40B4-BE49-F238E27FC236}">
                  <a16:creationId xmlns:a16="http://schemas.microsoft.com/office/drawing/2014/main" id="{EC04AD65-4DB8-4718-9183-A089055DEB61}"/>
                </a:ext>
              </a:extLst>
            </p:cNvPr>
            <p:cNvSpPr>
              <a:spLocks noChangeArrowheads="1"/>
            </p:cNvSpPr>
            <p:nvPr/>
          </p:nvSpPr>
          <p:spPr bwMode="auto">
            <a:xfrm>
              <a:off x="345" y="85"/>
              <a:ext cx="88" cy="89"/>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accent2"/>
                </a:solidFill>
              </a:endParaRPr>
            </a:p>
          </p:txBody>
        </p:sp>
        <p:sp>
          <p:nvSpPr>
            <p:cNvPr id="1037" name="Rectangle 10">
              <a:extLst>
                <a:ext uri="{FF2B5EF4-FFF2-40B4-BE49-F238E27FC236}">
                  <a16:creationId xmlns:a16="http://schemas.microsoft.com/office/drawing/2014/main" id="{835100D6-7F2F-489C-93F6-1B8452FE3762}"/>
                </a:ext>
              </a:extLst>
            </p:cNvPr>
            <p:cNvSpPr>
              <a:spLocks noChangeArrowheads="1"/>
            </p:cNvSpPr>
            <p:nvPr/>
          </p:nvSpPr>
          <p:spPr bwMode="auto">
            <a:xfrm>
              <a:off x="173" y="173"/>
              <a:ext cx="86" cy="87"/>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hlink"/>
                </a:solidFill>
              </a:endParaRPr>
            </a:p>
          </p:txBody>
        </p:sp>
        <p:sp>
          <p:nvSpPr>
            <p:cNvPr id="1038" name="Rectangle 11">
              <a:extLst>
                <a:ext uri="{FF2B5EF4-FFF2-40B4-BE49-F238E27FC236}">
                  <a16:creationId xmlns:a16="http://schemas.microsoft.com/office/drawing/2014/main" id="{63B7CF5D-043D-47AC-940B-4F598073F119}"/>
                </a:ext>
              </a:extLst>
            </p:cNvPr>
            <p:cNvSpPr>
              <a:spLocks noChangeArrowheads="1"/>
            </p:cNvSpPr>
            <p:nvPr/>
          </p:nvSpPr>
          <p:spPr bwMode="auto">
            <a:xfrm>
              <a:off x="83" y="86"/>
              <a:ext cx="89" cy="87"/>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039" name="Rectangle 12">
              <a:extLst>
                <a:ext uri="{FF2B5EF4-FFF2-40B4-BE49-F238E27FC236}">
                  <a16:creationId xmlns:a16="http://schemas.microsoft.com/office/drawing/2014/main" id="{0D386FCB-88F4-42E9-934B-DAB1E4637064}"/>
                </a:ext>
              </a:extLst>
            </p:cNvPr>
            <p:cNvSpPr>
              <a:spLocks noChangeArrowheads="1"/>
            </p:cNvSpPr>
            <p:nvPr/>
          </p:nvSpPr>
          <p:spPr bwMode="auto">
            <a:xfrm>
              <a:off x="258" y="171"/>
              <a:ext cx="87" cy="87"/>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accent2"/>
                </a:solidFill>
              </a:endParaRPr>
            </a:p>
          </p:txBody>
        </p:sp>
        <p:sp>
          <p:nvSpPr>
            <p:cNvPr id="1040" name="Rectangle 13">
              <a:extLst>
                <a:ext uri="{FF2B5EF4-FFF2-40B4-BE49-F238E27FC236}">
                  <a16:creationId xmlns:a16="http://schemas.microsoft.com/office/drawing/2014/main" id="{9DAC22E4-D633-4FFF-9864-FA2DD1FD9677}"/>
                </a:ext>
              </a:extLst>
            </p:cNvPr>
            <p:cNvSpPr>
              <a:spLocks noChangeArrowheads="1"/>
            </p:cNvSpPr>
            <p:nvPr/>
          </p:nvSpPr>
          <p:spPr bwMode="auto">
            <a:xfrm>
              <a:off x="173" y="258"/>
              <a:ext cx="86" cy="86"/>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accent2"/>
                </a:solidFill>
              </a:endParaRPr>
            </a:p>
          </p:txBody>
        </p:sp>
      </p:grpSp>
      <p:sp>
        <p:nvSpPr>
          <p:cNvPr id="1029" name="Rectangle 14">
            <a:extLst>
              <a:ext uri="{FF2B5EF4-FFF2-40B4-BE49-F238E27FC236}">
                <a16:creationId xmlns:a16="http://schemas.microsoft.com/office/drawing/2014/main" id="{AEF86ED6-4769-4686-8385-7358979586A4}"/>
              </a:ext>
            </a:extLst>
          </p:cNvPr>
          <p:cNvSpPr>
            <a:spLocks noGrp="1" noChangeArrowheads="1"/>
          </p:cNvSpPr>
          <p:nvPr>
            <p:ph type="title"/>
          </p:nvPr>
        </p:nvSpPr>
        <p:spPr bwMode="auto">
          <a:xfrm>
            <a:off x="609600" y="533400"/>
            <a:ext cx="10972800" cy="685800"/>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30" name="Rectangle 15">
            <a:extLst>
              <a:ext uri="{FF2B5EF4-FFF2-40B4-BE49-F238E27FC236}">
                <a16:creationId xmlns:a16="http://schemas.microsoft.com/office/drawing/2014/main" id="{6B7BAF5B-721C-4B41-AF7D-FC6EE90E3E53}"/>
              </a:ext>
            </a:extLst>
          </p:cNvPr>
          <p:cNvSpPr>
            <a:spLocks noGrp="1" noChangeArrowheads="1"/>
          </p:cNvSpPr>
          <p:nvPr>
            <p:ph type="body" idx="1"/>
          </p:nvPr>
        </p:nvSpPr>
        <p:spPr bwMode="auto">
          <a:xfrm>
            <a:off x="609600" y="1447800"/>
            <a:ext cx="10972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768016" name="Rectangle 16">
            <a:extLst>
              <a:ext uri="{FF2B5EF4-FFF2-40B4-BE49-F238E27FC236}">
                <a16:creationId xmlns:a16="http://schemas.microsoft.com/office/drawing/2014/main" id="{D2842FE8-286C-4438-B5A7-003DB712FC42}"/>
              </a:ext>
            </a:extLst>
          </p:cNvPr>
          <p:cNvSpPr>
            <a:spLocks noGrp="1" noChangeArrowheads="1"/>
          </p:cNvSpPr>
          <p:nvPr>
            <p:ph type="dt" sz="half" idx="2"/>
          </p:nvPr>
        </p:nvSpPr>
        <p:spPr bwMode="auto">
          <a:xfrm>
            <a:off x="609600" y="6245225"/>
            <a:ext cx="17272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200">
                <a:latin typeface="Arial" charset="0"/>
                <a:ea typeface="宋体" pitchFamily="2" charset="-122"/>
              </a:defRPr>
            </a:lvl1pPr>
          </a:lstStyle>
          <a:p>
            <a:pPr>
              <a:defRPr/>
            </a:pPr>
            <a:r>
              <a:rPr lang="en-US"/>
              <a:t>17/01/2011</a:t>
            </a:r>
            <a:endParaRPr lang="en-US" altLang="zh-CN"/>
          </a:p>
        </p:txBody>
      </p:sp>
    </p:spTree>
  </p:cSld>
  <p:clrMap bg1="lt1" tx1="dk1" bg2="lt2" tx2="dk2" accent1="accent1" accent2="accent2" accent3="accent3" accent4="accent4" accent5="accent5" accent6="accent6" hlink="hlink" folHlink="folHlink"/>
  <p:sldLayoutIdLst>
    <p:sldLayoutId id="2147484441" r:id="rId1"/>
    <p:sldLayoutId id="2147484420" r:id="rId2"/>
    <p:sldLayoutId id="2147484421" r:id="rId3"/>
    <p:sldLayoutId id="2147484422" r:id="rId4"/>
    <p:sldLayoutId id="2147484423" r:id="rId5"/>
    <p:sldLayoutId id="2147484424" r:id="rId6"/>
    <p:sldLayoutId id="2147484425" r:id="rId7"/>
    <p:sldLayoutId id="2147484426" r:id="rId8"/>
    <p:sldLayoutId id="2147484427" r:id="rId9"/>
    <p:sldLayoutId id="2147484428" r:id="rId10"/>
    <p:sldLayoutId id="2147484429" r:id="rId11"/>
    <p:sldLayoutId id="2147484430" r:id="rId12"/>
  </p:sldLayoutIdLst>
  <p:hf hdr="0"/>
  <p:txStyles>
    <p:titleStyle>
      <a:lvl1pPr algn="ctr" rtl="0" eaLnBrk="0" fontAlgn="base" hangingPunct="0">
        <a:spcBef>
          <a:spcPct val="0"/>
        </a:spcBef>
        <a:spcAft>
          <a:spcPct val="0"/>
        </a:spcAft>
        <a:defRPr kumimoji="1" sz="4400" b="1">
          <a:solidFill>
            <a:schemeClr val="bg1"/>
          </a:solidFill>
          <a:latin typeface="+mj-lt"/>
          <a:ea typeface="+mj-ea"/>
          <a:cs typeface="+mj-cs"/>
        </a:defRPr>
      </a:lvl1pPr>
      <a:lvl2pPr algn="ctr" rtl="0" eaLnBrk="0" fontAlgn="base" hangingPunct="0">
        <a:spcBef>
          <a:spcPct val="0"/>
        </a:spcBef>
        <a:spcAft>
          <a:spcPct val="0"/>
        </a:spcAft>
        <a:defRPr kumimoji="1" sz="4400" b="1">
          <a:solidFill>
            <a:schemeClr val="bg1"/>
          </a:solidFill>
          <a:latin typeface="Arial" charset="0"/>
          <a:ea typeface="新細明體" pitchFamily="18" charset="-120"/>
        </a:defRPr>
      </a:lvl2pPr>
      <a:lvl3pPr algn="ctr" rtl="0" eaLnBrk="0" fontAlgn="base" hangingPunct="0">
        <a:spcBef>
          <a:spcPct val="0"/>
        </a:spcBef>
        <a:spcAft>
          <a:spcPct val="0"/>
        </a:spcAft>
        <a:defRPr kumimoji="1" sz="4400" b="1">
          <a:solidFill>
            <a:schemeClr val="bg1"/>
          </a:solidFill>
          <a:latin typeface="Arial" charset="0"/>
          <a:ea typeface="新細明體" pitchFamily="18" charset="-120"/>
        </a:defRPr>
      </a:lvl3pPr>
      <a:lvl4pPr algn="ctr" rtl="0" eaLnBrk="0" fontAlgn="base" hangingPunct="0">
        <a:spcBef>
          <a:spcPct val="0"/>
        </a:spcBef>
        <a:spcAft>
          <a:spcPct val="0"/>
        </a:spcAft>
        <a:defRPr kumimoji="1" sz="4400" b="1">
          <a:solidFill>
            <a:schemeClr val="bg1"/>
          </a:solidFill>
          <a:latin typeface="Arial" charset="0"/>
          <a:ea typeface="新細明體" pitchFamily="18" charset="-120"/>
        </a:defRPr>
      </a:lvl4pPr>
      <a:lvl5pPr algn="ctr" rtl="0" eaLnBrk="0" fontAlgn="base" hangingPunct="0">
        <a:spcBef>
          <a:spcPct val="0"/>
        </a:spcBef>
        <a:spcAft>
          <a:spcPct val="0"/>
        </a:spcAft>
        <a:defRPr kumimoji="1" sz="4400" b="1">
          <a:solidFill>
            <a:schemeClr val="bg1"/>
          </a:solidFill>
          <a:latin typeface="Arial" charset="0"/>
          <a:ea typeface="新細明體" pitchFamily="18" charset="-120"/>
        </a:defRPr>
      </a:lvl5pPr>
      <a:lvl6pPr marL="457200" algn="ctr" rtl="0" fontAlgn="base">
        <a:spcBef>
          <a:spcPct val="0"/>
        </a:spcBef>
        <a:spcAft>
          <a:spcPct val="0"/>
        </a:spcAft>
        <a:defRPr kumimoji="1" sz="4400" b="1">
          <a:solidFill>
            <a:schemeClr val="bg1"/>
          </a:solidFill>
          <a:latin typeface="Arial" charset="0"/>
          <a:ea typeface="新細明體" pitchFamily="18" charset="-120"/>
        </a:defRPr>
      </a:lvl6pPr>
      <a:lvl7pPr marL="914400" algn="ctr" rtl="0" fontAlgn="base">
        <a:spcBef>
          <a:spcPct val="0"/>
        </a:spcBef>
        <a:spcAft>
          <a:spcPct val="0"/>
        </a:spcAft>
        <a:defRPr kumimoji="1" sz="4400" b="1">
          <a:solidFill>
            <a:schemeClr val="bg1"/>
          </a:solidFill>
          <a:latin typeface="Arial" charset="0"/>
          <a:ea typeface="新細明體" pitchFamily="18" charset="-120"/>
        </a:defRPr>
      </a:lvl7pPr>
      <a:lvl8pPr marL="1371600" algn="ctr" rtl="0" fontAlgn="base">
        <a:spcBef>
          <a:spcPct val="0"/>
        </a:spcBef>
        <a:spcAft>
          <a:spcPct val="0"/>
        </a:spcAft>
        <a:defRPr kumimoji="1" sz="4400" b="1">
          <a:solidFill>
            <a:schemeClr val="bg1"/>
          </a:solidFill>
          <a:latin typeface="Arial" charset="0"/>
          <a:ea typeface="新細明體" pitchFamily="18" charset="-120"/>
        </a:defRPr>
      </a:lvl8pPr>
      <a:lvl9pPr marL="1828800" algn="ctr" rtl="0" fontAlgn="base">
        <a:spcBef>
          <a:spcPct val="0"/>
        </a:spcBef>
        <a:spcAft>
          <a:spcPct val="0"/>
        </a:spcAft>
        <a:defRPr kumimoji="1" sz="4400" b="1">
          <a:solidFill>
            <a:schemeClr val="bg1"/>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6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500">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500">
          <a:solidFill>
            <a:srgbClr val="0000CC"/>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500">
          <a:solidFill>
            <a:srgbClr val="0000CC"/>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02" name="Rectangle 2">
            <a:extLst>
              <a:ext uri="{FF2B5EF4-FFF2-40B4-BE49-F238E27FC236}">
                <a16:creationId xmlns:a16="http://schemas.microsoft.com/office/drawing/2014/main" id="{3F541518-4365-4222-967F-0C3B76D16907}"/>
              </a:ext>
            </a:extLst>
          </p:cNvPr>
          <p:cNvSpPr>
            <a:spLocks noGrp="1" noChangeArrowheads="1"/>
          </p:cNvSpPr>
          <p:nvPr>
            <p:ph type="ftr" sz="quarter" idx="3"/>
          </p:nvPr>
        </p:nvSpPr>
        <p:spPr bwMode="auto">
          <a:xfrm>
            <a:off x="2540000" y="6248400"/>
            <a:ext cx="7416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200">
                <a:latin typeface="Arial" charset="0"/>
                <a:ea typeface="宋体" pitchFamily="2" charset="-122"/>
              </a:defRPr>
            </a:lvl1pPr>
          </a:lstStyle>
          <a:p>
            <a:pPr>
              <a:defRPr/>
            </a:pPr>
            <a:r>
              <a:rPr lang="en-US" altLang="zh-CN"/>
              <a:t>COMP323P Foundation of Chinese Computing (Lecture 1)</a:t>
            </a:r>
          </a:p>
        </p:txBody>
      </p:sp>
      <p:sp>
        <p:nvSpPr>
          <p:cNvPr id="768003" name="Rectangle 3">
            <a:extLst>
              <a:ext uri="{FF2B5EF4-FFF2-40B4-BE49-F238E27FC236}">
                <a16:creationId xmlns:a16="http://schemas.microsoft.com/office/drawing/2014/main" id="{5A00A080-E0FD-4AE9-80C0-45910039C222}"/>
              </a:ext>
            </a:extLst>
          </p:cNvPr>
          <p:cNvSpPr>
            <a:spLocks noGrp="1" noChangeArrowheads="1"/>
          </p:cNvSpPr>
          <p:nvPr>
            <p:ph type="sldNum" sz="quarter" idx="4"/>
          </p:nvPr>
        </p:nvSpPr>
        <p:spPr bwMode="auto">
          <a:xfrm>
            <a:off x="10160000" y="6248400"/>
            <a:ext cx="142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a:latin typeface="Arial Black" panose="020B0A04020102020204" pitchFamily="34" charset="0"/>
              </a:defRPr>
            </a:lvl1pPr>
          </a:lstStyle>
          <a:p>
            <a:pPr>
              <a:defRPr/>
            </a:pPr>
            <a:fld id="{0878AB7F-A796-4B68-9575-A7887C5F3B8F}" type="slidenum">
              <a:rPr lang="zh-TW" altLang="en-US"/>
              <a:pPr>
                <a:defRPr/>
              </a:pPr>
              <a:t>‹#›</a:t>
            </a:fld>
            <a:endParaRPr lang="en-US" altLang="zh-TW"/>
          </a:p>
        </p:txBody>
      </p:sp>
      <p:grpSp>
        <p:nvGrpSpPr>
          <p:cNvPr id="1028" name="Group 4">
            <a:extLst>
              <a:ext uri="{FF2B5EF4-FFF2-40B4-BE49-F238E27FC236}">
                <a16:creationId xmlns:a16="http://schemas.microsoft.com/office/drawing/2014/main" id="{93FAF7F5-EB48-4009-8925-B315525BB491}"/>
              </a:ext>
            </a:extLst>
          </p:cNvPr>
          <p:cNvGrpSpPr>
            <a:grpSpLocks/>
          </p:cNvGrpSpPr>
          <p:nvPr/>
        </p:nvGrpSpPr>
        <p:grpSpPr bwMode="auto">
          <a:xfrm>
            <a:off x="0" y="0"/>
            <a:ext cx="12192000" cy="546100"/>
            <a:chOff x="0" y="0"/>
            <a:chExt cx="5760" cy="344"/>
          </a:xfrm>
        </p:grpSpPr>
        <p:sp>
          <p:nvSpPr>
            <p:cNvPr id="1032" name="Rectangle 5">
              <a:extLst>
                <a:ext uri="{FF2B5EF4-FFF2-40B4-BE49-F238E27FC236}">
                  <a16:creationId xmlns:a16="http://schemas.microsoft.com/office/drawing/2014/main" id="{3E4FFC4C-4F82-4C17-8C5A-D9F32C3043F7}"/>
                </a:ext>
              </a:extLst>
            </p:cNvPr>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p:spPr>
          <p:txBody>
            <a:bodyPr wrap="none" anchor="ct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en-US" sz="2400">
                <a:latin typeface="Times New Roman" panose="02020603050405020304" pitchFamily="18" charset="0"/>
              </a:endParaRPr>
            </a:p>
          </p:txBody>
        </p:sp>
        <p:sp>
          <p:nvSpPr>
            <p:cNvPr id="1033" name="Rectangle 6">
              <a:extLst>
                <a:ext uri="{FF2B5EF4-FFF2-40B4-BE49-F238E27FC236}">
                  <a16:creationId xmlns:a16="http://schemas.microsoft.com/office/drawing/2014/main" id="{2191A028-F183-4FCA-928B-0D18AE1D6857}"/>
                </a:ext>
              </a:extLst>
            </p:cNvPr>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034" name="Rectangle 7">
              <a:extLst>
                <a:ext uri="{FF2B5EF4-FFF2-40B4-BE49-F238E27FC236}">
                  <a16:creationId xmlns:a16="http://schemas.microsoft.com/office/drawing/2014/main" id="{488B8592-8726-4432-B075-C3FFA4156564}"/>
                </a:ext>
              </a:extLst>
            </p:cNvPr>
            <p:cNvSpPr>
              <a:spLocks noChangeArrowheads="1"/>
            </p:cNvSpPr>
            <p:nvPr/>
          </p:nvSpPr>
          <p:spPr bwMode="auto">
            <a:xfrm>
              <a:off x="258" y="85"/>
              <a:ext cx="87" cy="89"/>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hlink"/>
                </a:solidFill>
              </a:endParaRPr>
            </a:p>
          </p:txBody>
        </p:sp>
        <p:sp>
          <p:nvSpPr>
            <p:cNvPr id="1035" name="Rectangle 8">
              <a:extLst>
                <a:ext uri="{FF2B5EF4-FFF2-40B4-BE49-F238E27FC236}">
                  <a16:creationId xmlns:a16="http://schemas.microsoft.com/office/drawing/2014/main" id="{F1D3FA43-CB2F-4276-A920-E6B5A06AAB5D}"/>
                </a:ext>
              </a:extLst>
            </p:cNvPr>
            <p:cNvSpPr>
              <a:spLocks noChangeArrowheads="1"/>
            </p:cNvSpPr>
            <p:nvPr/>
          </p:nvSpPr>
          <p:spPr bwMode="auto">
            <a:xfrm>
              <a:off x="345" y="0"/>
              <a:ext cx="88" cy="87"/>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hlink"/>
                </a:solidFill>
              </a:endParaRPr>
            </a:p>
          </p:txBody>
        </p:sp>
        <p:sp>
          <p:nvSpPr>
            <p:cNvPr id="1036" name="Rectangle 9">
              <a:extLst>
                <a:ext uri="{FF2B5EF4-FFF2-40B4-BE49-F238E27FC236}">
                  <a16:creationId xmlns:a16="http://schemas.microsoft.com/office/drawing/2014/main" id="{EC04AD65-4DB8-4718-9183-A089055DEB61}"/>
                </a:ext>
              </a:extLst>
            </p:cNvPr>
            <p:cNvSpPr>
              <a:spLocks noChangeArrowheads="1"/>
            </p:cNvSpPr>
            <p:nvPr/>
          </p:nvSpPr>
          <p:spPr bwMode="auto">
            <a:xfrm>
              <a:off x="345" y="85"/>
              <a:ext cx="88" cy="89"/>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accent2"/>
                </a:solidFill>
              </a:endParaRPr>
            </a:p>
          </p:txBody>
        </p:sp>
        <p:sp>
          <p:nvSpPr>
            <p:cNvPr id="1037" name="Rectangle 10">
              <a:extLst>
                <a:ext uri="{FF2B5EF4-FFF2-40B4-BE49-F238E27FC236}">
                  <a16:creationId xmlns:a16="http://schemas.microsoft.com/office/drawing/2014/main" id="{835100D6-7F2F-489C-93F6-1B8452FE3762}"/>
                </a:ext>
              </a:extLst>
            </p:cNvPr>
            <p:cNvSpPr>
              <a:spLocks noChangeArrowheads="1"/>
            </p:cNvSpPr>
            <p:nvPr/>
          </p:nvSpPr>
          <p:spPr bwMode="auto">
            <a:xfrm>
              <a:off x="173" y="173"/>
              <a:ext cx="86" cy="87"/>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hlink"/>
                </a:solidFill>
              </a:endParaRPr>
            </a:p>
          </p:txBody>
        </p:sp>
        <p:sp>
          <p:nvSpPr>
            <p:cNvPr id="1038" name="Rectangle 11">
              <a:extLst>
                <a:ext uri="{FF2B5EF4-FFF2-40B4-BE49-F238E27FC236}">
                  <a16:creationId xmlns:a16="http://schemas.microsoft.com/office/drawing/2014/main" id="{63B7CF5D-043D-47AC-940B-4F598073F119}"/>
                </a:ext>
              </a:extLst>
            </p:cNvPr>
            <p:cNvSpPr>
              <a:spLocks noChangeArrowheads="1"/>
            </p:cNvSpPr>
            <p:nvPr/>
          </p:nvSpPr>
          <p:spPr bwMode="auto">
            <a:xfrm>
              <a:off x="83" y="86"/>
              <a:ext cx="89" cy="87"/>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039" name="Rectangle 12">
              <a:extLst>
                <a:ext uri="{FF2B5EF4-FFF2-40B4-BE49-F238E27FC236}">
                  <a16:creationId xmlns:a16="http://schemas.microsoft.com/office/drawing/2014/main" id="{0D386FCB-88F4-42E9-934B-DAB1E4637064}"/>
                </a:ext>
              </a:extLst>
            </p:cNvPr>
            <p:cNvSpPr>
              <a:spLocks noChangeArrowheads="1"/>
            </p:cNvSpPr>
            <p:nvPr/>
          </p:nvSpPr>
          <p:spPr bwMode="auto">
            <a:xfrm>
              <a:off x="258" y="171"/>
              <a:ext cx="87" cy="87"/>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accent2"/>
                </a:solidFill>
              </a:endParaRPr>
            </a:p>
          </p:txBody>
        </p:sp>
        <p:sp>
          <p:nvSpPr>
            <p:cNvPr id="1040" name="Rectangle 13">
              <a:extLst>
                <a:ext uri="{FF2B5EF4-FFF2-40B4-BE49-F238E27FC236}">
                  <a16:creationId xmlns:a16="http://schemas.microsoft.com/office/drawing/2014/main" id="{9DAC22E4-D633-4FFF-9864-FA2DD1FD9677}"/>
                </a:ext>
              </a:extLst>
            </p:cNvPr>
            <p:cNvSpPr>
              <a:spLocks noChangeArrowheads="1"/>
            </p:cNvSpPr>
            <p:nvPr/>
          </p:nvSpPr>
          <p:spPr bwMode="auto">
            <a:xfrm>
              <a:off x="173" y="258"/>
              <a:ext cx="86" cy="86"/>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accent2"/>
                </a:solidFill>
              </a:endParaRPr>
            </a:p>
          </p:txBody>
        </p:sp>
      </p:grpSp>
      <p:sp>
        <p:nvSpPr>
          <p:cNvPr id="1029" name="Rectangle 14">
            <a:extLst>
              <a:ext uri="{FF2B5EF4-FFF2-40B4-BE49-F238E27FC236}">
                <a16:creationId xmlns:a16="http://schemas.microsoft.com/office/drawing/2014/main" id="{AEF86ED6-4769-4686-8385-7358979586A4}"/>
              </a:ext>
            </a:extLst>
          </p:cNvPr>
          <p:cNvSpPr>
            <a:spLocks noGrp="1" noChangeArrowheads="1"/>
          </p:cNvSpPr>
          <p:nvPr>
            <p:ph type="title"/>
          </p:nvPr>
        </p:nvSpPr>
        <p:spPr bwMode="auto">
          <a:xfrm>
            <a:off x="609600" y="533400"/>
            <a:ext cx="10972800" cy="685800"/>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30" name="Rectangle 15">
            <a:extLst>
              <a:ext uri="{FF2B5EF4-FFF2-40B4-BE49-F238E27FC236}">
                <a16:creationId xmlns:a16="http://schemas.microsoft.com/office/drawing/2014/main" id="{6B7BAF5B-721C-4B41-AF7D-FC6EE90E3E53}"/>
              </a:ext>
            </a:extLst>
          </p:cNvPr>
          <p:cNvSpPr>
            <a:spLocks noGrp="1" noChangeArrowheads="1"/>
          </p:cNvSpPr>
          <p:nvPr>
            <p:ph type="body" idx="1"/>
          </p:nvPr>
        </p:nvSpPr>
        <p:spPr bwMode="auto">
          <a:xfrm>
            <a:off x="609600" y="1447800"/>
            <a:ext cx="10972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768016" name="Rectangle 16">
            <a:extLst>
              <a:ext uri="{FF2B5EF4-FFF2-40B4-BE49-F238E27FC236}">
                <a16:creationId xmlns:a16="http://schemas.microsoft.com/office/drawing/2014/main" id="{D2842FE8-286C-4438-B5A7-003DB712FC42}"/>
              </a:ext>
            </a:extLst>
          </p:cNvPr>
          <p:cNvSpPr>
            <a:spLocks noGrp="1" noChangeArrowheads="1"/>
          </p:cNvSpPr>
          <p:nvPr>
            <p:ph type="dt" sz="half" idx="2"/>
          </p:nvPr>
        </p:nvSpPr>
        <p:spPr bwMode="auto">
          <a:xfrm>
            <a:off x="609600" y="6245225"/>
            <a:ext cx="17272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200">
                <a:latin typeface="Arial" charset="0"/>
                <a:ea typeface="宋体" pitchFamily="2" charset="-122"/>
              </a:defRPr>
            </a:lvl1pPr>
          </a:lstStyle>
          <a:p>
            <a:pPr>
              <a:defRPr/>
            </a:pPr>
            <a:r>
              <a:rPr lang="en-US"/>
              <a:t>17/01/2011</a:t>
            </a:r>
            <a:endParaRPr lang="en-US" altLang="zh-CN"/>
          </a:p>
        </p:txBody>
      </p:sp>
    </p:spTree>
    <p:extLst>
      <p:ext uri="{BB962C8B-B14F-4D97-AF65-F5344CB8AC3E}">
        <p14:creationId xmlns:p14="http://schemas.microsoft.com/office/powerpoint/2010/main" val="1577530131"/>
      </p:ext>
    </p:extLst>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Lst>
  <p:hf hdr="0" ftr="0" dt="0"/>
  <p:txStyles>
    <p:titleStyle>
      <a:lvl1pPr algn="ctr" rtl="0" eaLnBrk="0" fontAlgn="base" hangingPunct="0">
        <a:spcBef>
          <a:spcPct val="0"/>
        </a:spcBef>
        <a:spcAft>
          <a:spcPct val="0"/>
        </a:spcAft>
        <a:defRPr kumimoji="1" sz="4400" b="1">
          <a:solidFill>
            <a:schemeClr val="bg1"/>
          </a:solidFill>
          <a:latin typeface="+mj-lt"/>
          <a:ea typeface="+mj-ea"/>
          <a:cs typeface="+mj-cs"/>
        </a:defRPr>
      </a:lvl1pPr>
      <a:lvl2pPr algn="ctr" rtl="0" eaLnBrk="0" fontAlgn="base" hangingPunct="0">
        <a:spcBef>
          <a:spcPct val="0"/>
        </a:spcBef>
        <a:spcAft>
          <a:spcPct val="0"/>
        </a:spcAft>
        <a:defRPr kumimoji="1" sz="4400" b="1">
          <a:solidFill>
            <a:schemeClr val="bg1"/>
          </a:solidFill>
          <a:latin typeface="Arial" charset="0"/>
          <a:ea typeface="新細明體" pitchFamily="18" charset="-120"/>
        </a:defRPr>
      </a:lvl2pPr>
      <a:lvl3pPr algn="ctr" rtl="0" eaLnBrk="0" fontAlgn="base" hangingPunct="0">
        <a:spcBef>
          <a:spcPct val="0"/>
        </a:spcBef>
        <a:spcAft>
          <a:spcPct val="0"/>
        </a:spcAft>
        <a:defRPr kumimoji="1" sz="4400" b="1">
          <a:solidFill>
            <a:schemeClr val="bg1"/>
          </a:solidFill>
          <a:latin typeface="Arial" charset="0"/>
          <a:ea typeface="新細明體" pitchFamily="18" charset="-120"/>
        </a:defRPr>
      </a:lvl3pPr>
      <a:lvl4pPr algn="ctr" rtl="0" eaLnBrk="0" fontAlgn="base" hangingPunct="0">
        <a:spcBef>
          <a:spcPct val="0"/>
        </a:spcBef>
        <a:spcAft>
          <a:spcPct val="0"/>
        </a:spcAft>
        <a:defRPr kumimoji="1" sz="4400" b="1">
          <a:solidFill>
            <a:schemeClr val="bg1"/>
          </a:solidFill>
          <a:latin typeface="Arial" charset="0"/>
          <a:ea typeface="新細明體" pitchFamily="18" charset="-120"/>
        </a:defRPr>
      </a:lvl4pPr>
      <a:lvl5pPr algn="ctr" rtl="0" eaLnBrk="0" fontAlgn="base" hangingPunct="0">
        <a:spcBef>
          <a:spcPct val="0"/>
        </a:spcBef>
        <a:spcAft>
          <a:spcPct val="0"/>
        </a:spcAft>
        <a:defRPr kumimoji="1" sz="4400" b="1">
          <a:solidFill>
            <a:schemeClr val="bg1"/>
          </a:solidFill>
          <a:latin typeface="Arial" charset="0"/>
          <a:ea typeface="新細明體" pitchFamily="18" charset="-120"/>
        </a:defRPr>
      </a:lvl5pPr>
      <a:lvl6pPr marL="457200" algn="ctr" rtl="0" fontAlgn="base">
        <a:spcBef>
          <a:spcPct val="0"/>
        </a:spcBef>
        <a:spcAft>
          <a:spcPct val="0"/>
        </a:spcAft>
        <a:defRPr kumimoji="1" sz="4400" b="1">
          <a:solidFill>
            <a:schemeClr val="bg1"/>
          </a:solidFill>
          <a:latin typeface="Arial" charset="0"/>
          <a:ea typeface="新細明體" pitchFamily="18" charset="-120"/>
        </a:defRPr>
      </a:lvl6pPr>
      <a:lvl7pPr marL="914400" algn="ctr" rtl="0" fontAlgn="base">
        <a:spcBef>
          <a:spcPct val="0"/>
        </a:spcBef>
        <a:spcAft>
          <a:spcPct val="0"/>
        </a:spcAft>
        <a:defRPr kumimoji="1" sz="4400" b="1">
          <a:solidFill>
            <a:schemeClr val="bg1"/>
          </a:solidFill>
          <a:latin typeface="Arial" charset="0"/>
          <a:ea typeface="新細明體" pitchFamily="18" charset="-120"/>
        </a:defRPr>
      </a:lvl7pPr>
      <a:lvl8pPr marL="1371600" algn="ctr" rtl="0" fontAlgn="base">
        <a:spcBef>
          <a:spcPct val="0"/>
        </a:spcBef>
        <a:spcAft>
          <a:spcPct val="0"/>
        </a:spcAft>
        <a:defRPr kumimoji="1" sz="4400" b="1">
          <a:solidFill>
            <a:schemeClr val="bg1"/>
          </a:solidFill>
          <a:latin typeface="Arial" charset="0"/>
          <a:ea typeface="新細明體" pitchFamily="18" charset="-120"/>
        </a:defRPr>
      </a:lvl8pPr>
      <a:lvl9pPr marL="1828800" algn="ctr" rtl="0" fontAlgn="base">
        <a:spcBef>
          <a:spcPct val="0"/>
        </a:spcBef>
        <a:spcAft>
          <a:spcPct val="0"/>
        </a:spcAft>
        <a:defRPr kumimoji="1" sz="4400" b="1">
          <a:solidFill>
            <a:schemeClr val="bg1"/>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6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500">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500">
          <a:solidFill>
            <a:srgbClr val="0000CC"/>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500">
          <a:solidFill>
            <a:srgbClr val="0000CC"/>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webp"/><Relationship Id="rId5" Type="http://schemas.openxmlformats.org/officeDocument/2006/relationships/image" Target="../media/image27.jp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hyperlink" Target="http://wordnetweb.princeton.edu/perl/webwn" TargetMode="Externa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fif"/><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64.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png"/><Relationship Id="rId4" Type="http://schemas.openxmlformats.org/officeDocument/2006/relationships/diagramLayout" Target="../diagrams/layout1.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s://conceptnet.io/" TargetMode="Externa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85.jpg"/><Relationship Id="rId7"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3">
            <a:extLst>
              <a:ext uri="{FF2B5EF4-FFF2-40B4-BE49-F238E27FC236}">
                <a16:creationId xmlns:a16="http://schemas.microsoft.com/office/drawing/2014/main" id="{295DCFEC-94D4-4CDA-917F-BF78B15ECC41}"/>
              </a:ext>
            </a:extLst>
          </p:cNvPr>
          <p:cNvSpPr>
            <a:spLocks noGrp="1" noChangeArrowheads="1"/>
          </p:cNvSpPr>
          <p:nvPr>
            <p:ph type="subTitle" idx="1"/>
          </p:nvPr>
        </p:nvSpPr>
        <p:spPr>
          <a:xfrm>
            <a:off x="3840480" y="2194560"/>
            <a:ext cx="8321040" cy="1554480"/>
          </a:xfrm>
        </p:spPr>
        <p:txBody>
          <a:bodyPr/>
          <a:lstStyle/>
          <a:p>
            <a:pPr algn="ctr" eaLnBrk="1" hangingPunct="1"/>
            <a:r>
              <a:rPr lang="en-US" altLang="zh-CN" sz="4400" dirty="0">
                <a:solidFill>
                  <a:schemeClr val="bg1"/>
                </a:solidFill>
                <a:latin typeface="Century Schoolbook" panose="02040604050505020304" pitchFamily="18" charset="0"/>
              </a:rPr>
              <a:t>COMP5423 </a:t>
            </a:r>
            <a:r>
              <a:rPr lang="en-US" altLang="zh-TW" sz="4400" dirty="0">
                <a:solidFill>
                  <a:schemeClr val="bg1"/>
                </a:solidFill>
                <a:latin typeface="Century Schoolbook" panose="02040604050505020304" pitchFamily="18" charset="0"/>
              </a:rPr>
              <a:t>Natural Language Processing</a:t>
            </a:r>
            <a:endParaRPr lang="en-GB" altLang="zh-TW" sz="4400" dirty="0">
              <a:solidFill>
                <a:schemeClr val="bg1"/>
              </a:solidFill>
              <a:latin typeface="Century Schoolbook" panose="020406040505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0BFCA-BF87-C960-3221-1CE8B570D820}"/>
            </a:ext>
          </a:extLst>
        </p:cNvPr>
        <p:cNvGrpSpPr/>
        <p:nvPr/>
      </p:nvGrpSpPr>
      <p:grpSpPr>
        <a:xfrm>
          <a:off x="0" y="0"/>
          <a:ext cx="0" cy="0"/>
          <a:chOff x="0" y="0"/>
          <a:chExt cx="0" cy="0"/>
        </a:xfrm>
      </p:grpSpPr>
      <p:sp>
        <p:nvSpPr>
          <p:cNvPr id="13315" name="Rectangle 2">
            <a:extLst>
              <a:ext uri="{FF2B5EF4-FFF2-40B4-BE49-F238E27FC236}">
                <a16:creationId xmlns:a16="http://schemas.microsoft.com/office/drawing/2014/main" id="{DC339CFE-1B04-0E7B-3F8C-0BF6EBEA1BCF}"/>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C4A327D1-D10C-5AB8-0832-5AA53AB877D5}"/>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Applications of NLP</a:t>
            </a:r>
          </a:p>
          <a:p>
            <a:pPr lvl="1" eaLnBrk="1" hangingPunct="1">
              <a:spcBef>
                <a:spcPts val="600"/>
              </a:spcBef>
            </a:pPr>
            <a:r>
              <a:rPr lang="en-US" altLang="zh-TW" dirty="0"/>
              <a:t>Question Answering (QA)</a:t>
            </a:r>
          </a:p>
        </p:txBody>
      </p:sp>
      <p:grpSp>
        <p:nvGrpSpPr>
          <p:cNvPr id="20" name="Group 19">
            <a:extLst>
              <a:ext uri="{FF2B5EF4-FFF2-40B4-BE49-F238E27FC236}">
                <a16:creationId xmlns:a16="http://schemas.microsoft.com/office/drawing/2014/main" id="{40235872-8893-960E-4CE7-09BDCD73AD24}"/>
              </a:ext>
            </a:extLst>
          </p:cNvPr>
          <p:cNvGrpSpPr/>
          <p:nvPr/>
        </p:nvGrpSpPr>
        <p:grpSpPr>
          <a:xfrm>
            <a:off x="3233338" y="2895600"/>
            <a:ext cx="5725324" cy="2934109"/>
            <a:chOff x="430818" y="3029245"/>
            <a:chExt cx="5528129" cy="2731313"/>
          </a:xfrm>
        </p:grpSpPr>
        <p:pic>
          <p:nvPicPr>
            <p:cNvPr id="21" name="Picture 20">
              <a:extLst>
                <a:ext uri="{FF2B5EF4-FFF2-40B4-BE49-F238E27FC236}">
                  <a16:creationId xmlns:a16="http://schemas.microsoft.com/office/drawing/2014/main" id="{E57E2080-4664-4142-D6B1-E6B6EC34E7F4}"/>
                </a:ext>
              </a:extLst>
            </p:cNvPr>
            <p:cNvPicPr>
              <a:picLocks noChangeAspect="1"/>
            </p:cNvPicPr>
            <p:nvPr/>
          </p:nvPicPr>
          <p:blipFill>
            <a:blip r:embed="rId3"/>
            <a:stretch>
              <a:fillRect/>
            </a:stretch>
          </p:blipFill>
          <p:spPr>
            <a:xfrm>
              <a:off x="430818" y="3029245"/>
              <a:ext cx="5528129" cy="2667372"/>
            </a:xfrm>
            <a:prstGeom prst="rect">
              <a:avLst/>
            </a:prstGeom>
          </p:spPr>
        </p:pic>
        <p:sp>
          <p:nvSpPr>
            <p:cNvPr id="22" name="矩形 2">
              <a:extLst>
                <a:ext uri="{FF2B5EF4-FFF2-40B4-BE49-F238E27FC236}">
                  <a16:creationId xmlns:a16="http://schemas.microsoft.com/office/drawing/2014/main" id="{3C550D1B-0833-118F-9258-A76B1D0631B4}"/>
                </a:ext>
              </a:extLst>
            </p:cNvPr>
            <p:cNvSpPr>
              <a:spLocks noChangeArrowheads="1"/>
            </p:cNvSpPr>
            <p:nvPr/>
          </p:nvSpPr>
          <p:spPr bwMode="auto">
            <a:xfrm>
              <a:off x="1579002" y="5298893"/>
              <a:ext cx="2364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r>
                <a:rPr lang="en-HK" altLang="en-US" sz="2400" b="0" dirty="0">
                  <a:latin typeface="Calibri" panose="020F0502020204030204" pitchFamily="34" charset="0"/>
                  <a:cs typeface="Calibri" panose="020F0502020204030204" pitchFamily="34" charset="0"/>
                </a:rPr>
                <a:t>Open Domain QA</a:t>
              </a:r>
              <a:endParaRPr lang="en-US" altLang="en-US" sz="2400" b="0" dirty="0">
                <a:latin typeface="Calibri" panose="020F0502020204030204" pitchFamily="34" charset="0"/>
                <a:cs typeface="Calibri" panose="020F0502020204030204" pitchFamily="34" charset="0"/>
              </a:endParaRPr>
            </a:p>
          </p:txBody>
        </p:sp>
      </p:grpSp>
      <p:sp>
        <p:nvSpPr>
          <p:cNvPr id="2" name="Slide Number Placeholder 4">
            <a:extLst>
              <a:ext uri="{FF2B5EF4-FFF2-40B4-BE49-F238E27FC236}">
                <a16:creationId xmlns:a16="http://schemas.microsoft.com/office/drawing/2014/main" id="{64B94F3A-56B9-A1DA-6FC2-604401F1A7EC}"/>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10</a:t>
            </a:fld>
            <a:endParaRPr kumimoji="0" lang="en-US" altLang="zh-TW" sz="1200" b="0" dirty="0">
              <a:solidFill>
                <a:srgbClr val="000000"/>
              </a:solidFill>
              <a:latin typeface="+mn-lt"/>
            </a:endParaRPr>
          </a:p>
        </p:txBody>
      </p:sp>
    </p:spTree>
    <p:extLst>
      <p:ext uri="{BB962C8B-B14F-4D97-AF65-F5344CB8AC3E}">
        <p14:creationId xmlns:p14="http://schemas.microsoft.com/office/powerpoint/2010/main" val="2429065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Applications of NLP</a:t>
            </a:r>
          </a:p>
          <a:p>
            <a:pPr lvl="1" eaLnBrk="1" hangingPunct="1">
              <a:spcBef>
                <a:spcPts val="600"/>
              </a:spcBef>
            </a:pPr>
            <a:r>
              <a:rPr lang="en-US" altLang="zh-TW" dirty="0"/>
              <a:t>Dialogue Systems (aka. Chatbots)</a:t>
            </a:r>
          </a:p>
        </p:txBody>
      </p:sp>
      <p:grpSp>
        <p:nvGrpSpPr>
          <p:cNvPr id="16" name="Group 15">
            <a:extLst>
              <a:ext uri="{FF2B5EF4-FFF2-40B4-BE49-F238E27FC236}">
                <a16:creationId xmlns:a16="http://schemas.microsoft.com/office/drawing/2014/main" id="{91FB4A0C-6502-44DD-A1FA-80B1CA1CEE98}"/>
              </a:ext>
            </a:extLst>
          </p:cNvPr>
          <p:cNvGrpSpPr/>
          <p:nvPr/>
        </p:nvGrpSpPr>
        <p:grpSpPr>
          <a:xfrm>
            <a:off x="1066800" y="2705599"/>
            <a:ext cx="5871592" cy="3399609"/>
            <a:chOff x="1619672" y="2186363"/>
            <a:chExt cx="5871592" cy="3399609"/>
          </a:xfrm>
        </p:grpSpPr>
        <p:pic>
          <p:nvPicPr>
            <p:cNvPr id="23" name="Picture 22">
              <a:extLst>
                <a:ext uri="{FF2B5EF4-FFF2-40B4-BE49-F238E27FC236}">
                  <a16:creationId xmlns:a16="http://schemas.microsoft.com/office/drawing/2014/main" id="{878010D0-0D75-4F80-9447-0EBFFBA1BD5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19672" y="2186363"/>
              <a:ext cx="2304000" cy="1728000"/>
            </a:xfrm>
            <a:prstGeom prst="rect">
              <a:avLst/>
            </a:prstGeom>
          </p:spPr>
        </p:pic>
        <p:pic>
          <p:nvPicPr>
            <p:cNvPr id="24" name="Picture 23">
              <a:extLst>
                <a:ext uri="{FF2B5EF4-FFF2-40B4-BE49-F238E27FC236}">
                  <a16:creationId xmlns:a16="http://schemas.microsoft.com/office/drawing/2014/main" id="{0A5FD49B-8D7F-4614-B3EF-E67A75B6702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515272" y="2396624"/>
              <a:ext cx="2831976" cy="1307478"/>
            </a:xfrm>
            <a:prstGeom prst="rect">
              <a:avLst/>
            </a:prstGeom>
          </p:spPr>
        </p:pic>
        <p:pic>
          <p:nvPicPr>
            <p:cNvPr id="25" name="Picture 24">
              <a:extLst>
                <a:ext uri="{FF2B5EF4-FFF2-40B4-BE49-F238E27FC236}">
                  <a16:creationId xmlns:a16="http://schemas.microsoft.com/office/drawing/2014/main" id="{620E8E7F-362E-43DB-91D6-183986EDC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9672" y="4052764"/>
              <a:ext cx="2304001" cy="1533208"/>
            </a:xfrm>
            <a:prstGeom prst="rect">
              <a:avLst/>
            </a:prstGeom>
          </p:spPr>
        </p:pic>
        <p:pic>
          <p:nvPicPr>
            <p:cNvPr id="26" name="Picture 25">
              <a:extLst>
                <a:ext uri="{FF2B5EF4-FFF2-40B4-BE49-F238E27FC236}">
                  <a16:creationId xmlns:a16="http://schemas.microsoft.com/office/drawing/2014/main" id="{E1665140-01BE-4380-90AF-C465171C7F0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538056" y="4052765"/>
              <a:ext cx="2953208" cy="1533207"/>
            </a:xfrm>
            <a:prstGeom prst="rect">
              <a:avLst/>
            </a:prstGeom>
          </p:spPr>
        </p:pic>
      </p:grpSp>
      <p:sp>
        <p:nvSpPr>
          <p:cNvPr id="2" name="Slide Number Placeholder 4">
            <a:extLst>
              <a:ext uri="{FF2B5EF4-FFF2-40B4-BE49-F238E27FC236}">
                <a16:creationId xmlns:a16="http://schemas.microsoft.com/office/drawing/2014/main" id="{8ECA952C-B323-1212-6B80-741095C61948}"/>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11</a:t>
            </a:fld>
            <a:endParaRPr kumimoji="0" lang="en-US" altLang="zh-TW" sz="1200" b="0" dirty="0">
              <a:solidFill>
                <a:srgbClr val="000000"/>
              </a:solidFill>
              <a:latin typeface="+mn-lt"/>
            </a:endParaRPr>
          </a:p>
        </p:txBody>
      </p:sp>
      <p:pic>
        <p:nvPicPr>
          <p:cNvPr id="4" name="Picture 3">
            <a:extLst>
              <a:ext uri="{FF2B5EF4-FFF2-40B4-BE49-F238E27FC236}">
                <a16:creationId xmlns:a16="http://schemas.microsoft.com/office/drawing/2014/main" id="{E749411D-9616-8BFD-2413-0C13B0272EC8}"/>
              </a:ext>
            </a:extLst>
          </p:cNvPr>
          <p:cNvPicPr>
            <a:picLocks noChangeAspect="1"/>
          </p:cNvPicPr>
          <p:nvPr/>
        </p:nvPicPr>
        <p:blipFill>
          <a:blip r:embed="rId7"/>
          <a:stretch>
            <a:fillRect/>
          </a:stretch>
        </p:blipFill>
        <p:spPr>
          <a:xfrm>
            <a:off x="7543800" y="3657600"/>
            <a:ext cx="3781000" cy="2417783"/>
          </a:xfrm>
          <a:prstGeom prst="rect">
            <a:avLst/>
          </a:prstGeom>
        </p:spPr>
      </p:pic>
      <p:sp>
        <p:nvSpPr>
          <p:cNvPr id="3" name="TextBox 2">
            <a:extLst>
              <a:ext uri="{FF2B5EF4-FFF2-40B4-BE49-F238E27FC236}">
                <a16:creationId xmlns:a16="http://schemas.microsoft.com/office/drawing/2014/main" id="{FA552857-20B3-D31D-F53A-9FB40D7E13DD}"/>
              </a:ext>
            </a:extLst>
          </p:cNvPr>
          <p:cNvSpPr txBox="1"/>
          <p:nvPr/>
        </p:nvSpPr>
        <p:spPr>
          <a:xfrm>
            <a:off x="7543800" y="2899808"/>
            <a:ext cx="3781000" cy="584775"/>
          </a:xfrm>
          <a:prstGeom prst="rect">
            <a:avLst/>
          </a:prstGeom>
          <a:noFill/>
        </p:spPr>
        <p:txBody>
          <a:bodyPr wrap="square">
            <a:spAutoFit/>
          </a:bodyPr>
          <a:lstStyle/>
          <a:p>
            <a:pPr algn="ctr"/>
            <a:r>
              <a:rPr lang="en-US" altLang="zh-CN" dirty="0">
                <a:latin typeface="Calibri" panose="020F0502020204030204" pitchFamily="34" charset="0"/>
                <a:ea typeface="Calibri" panose="020F0502020204030204" pitchFamily="34" charset="0"/>
                <a:cs typeface="Calibri" panose="020F0502020204030204" pitchFamily="34" charset="0"/>
              </a:rPr>
              <a:t>Task-Oriented vs. Non-Task-Oriented (Social-Oriented)</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35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Applications of NLP</a:t>
            </a:r>
          </a:p>
          <a:p>
            <a:pPr lvl="1" eaLnBrk="1" hangingPunct="1">
              <a:spcBef>
                <a:spcPts val="600"/>
              </a:spcBef>
            </a:pPr>
            <a:r>
              <a:rPr lang="en-US" altLang="zh-TW" dirty="0"/>
              <a:t>Web Search</a:t>
            </a:r>
          </a:p>
        </p:txBody>
      </p:sp>
      <p:sp>
        <p:nvSpPr>
          <p:cNvPr id="2" name="Slide Number Placeholder 4">
            <a:extLst>
              <a:ext uri="{FF2B5EF4-FFF2-40B4-BE49-F238E27FC236}">
                <a16:creationId xmlns:a16="http://schemas.microsoft.com/office/drawing/2014/main" id="{E44F4BCA-4687-AAF1-7217-D22EB6CF06D5}"/>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12</a:t>
            </a:fld>
            <a:endParaRPr kumimoji="0" lang="en-US" altLang="zh-TW" sz="1200" b="0" dirty="0">
              <a:solidFill>
                <a:srgbClr val="000000"/>
              </a:solidFill>
              <a:latin typeface="+mn-lt"/>
            </a:endParaRPr>
          </a:p>
        </p:txBody>
      </p:sp>
      <p:pic>
        <p:nvPicPr>
          <p:cNvPr id="4" name="Picture 3">
            <a:extLst>
              <a:ext uri="{FF2B5EF4-FFF2-40B4-BE49-F238E27FC236}">
                <a16:creationId xmlns:a16="http://schemas.microsoft.com/office/drawing/2014/main" id="{02F2BBEF-1F81-E834-C452-309ABBE486F6}"/>
              </a:ext>
            </a:extLst>
          </p:cNvPr>
          <p:cNvPicPr>
            <a:picLocks noChangeAspect="1"/>
          </p:cNvPicPr>
          <p:nvPr/>
        </p:nvPicPr>
        <p:blipFill>
          <a:blip r:embed="rId3"/>
          <a:stretch>
            <a:fillRect/>
          </a:stretch>
        </p:blipFill>
        <p:spPr>
          <a:xfrm>
            <a:off x="5823798" y="3065872"/>
            <a:ext cx="5301402" cy="1271765"/>
          </a:xfrm>
          <a:prstGeom prst="rect">
            <a:avLst/>
          </a:prstGeom>
        </p:spPr>
      </p:pic>
      <p:pic>
        <p:nvPicPr>
          <p:cNvPr id="6" name="Picture 5">
            <a:extLst>
              <a:ext uri="{FF2B5EF4-FFF2-40B4-BE49-F238E27FC236}">
                <a16:creationId xmlns:a16="http://schemas.microsoft.com/office/drawing/2014/main" id="{C691DD33-BAA9-102F-7276-FFCB156DB999}"/>
              </a:ext>
            </a:extLst>
          </p:cNvPr>
          <p:cNvPicPr>
            <a:picLocks noChangeAspect="1"/>
          </p:cNvPicPr>
          <p:nvPr/>
        </p:nvPicPr>
        <p:blipFill>
          <a:blip r:embed="rId4"/>
          <a:stretch>
            <a:fillRect/>
          </a:stretch>
        </p:blipFill>
        <p:spPr>
          <a:xfrm>
            <a:off x="1143000" y="2819400"/>
            <a:ext cx="4365440" cy="1536121"/>
          </a:xfrm>
          <a:prstGeom prst="rect">
            <a:avLst/>
          </a:prstGeom>
        </p:spPr>
      </p:pic>
      <p:pic>
        <p:nvPicPr>
          <p:cNvPr id="8" name="Picture 7">
            <a:extLst>
              <a:ext uri="{FF2B5EF4-FFF2-40B4-BE49-F238E27FC236}">
                <a16:creationId xmlns:a16="http://schemas.microsoft.com/office/drawing/2014/main" id="{01832527-0835-E729-8892-F4EC0ABD6B63}"/>
              </a:ext>
            </a:extLst>
          </p:cNvPr>
          <p:cNvPicPr>
            <a:picLocks noChangeAspect="1"/>
          </p:cNvPicPr>
          <p:nvPr/>
        </p:nvPicPr>
        <p:blipFill>
          <a:blip r:embed="rId5"/>
          <a:stretch>
            <a:fillRect/>
          </a:stretch>
        </p:blipFill>
        <p:spPr>
          <a:xfrm>
            <a:off x="2249383" y="4800600"/>
            <a:ext cx="6437417" cy="714475"/>
          </a:xfrm>
          <a:prstGeom prst="rect">
            <a:avLst/>
          </a:prstGeom>
        </p:spPr>
      </p:pic>
    </p:spTree>
    <p:extLst>
      <p:ext uri="{BB962C8B-B14F-4D97-AF65-F5344CB8AC3E}">
        <p14:creationId xmlns:p14="http://schemas.microsoft.com/office/powerpoint/2010/main" val="3316514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286178F-DBCE-4DB4-599A-8E4323DD376C}"/>
              </a:ext>
            </a:extLst>
          </p:cNvPr>
          <p:cNvGrpSpPr/>
          <p:nvPr/>
        </p:nvGrpSpPr>
        <p:grpSpPr>
          <a:xfrm>
            <a:off x="4636615" y="1209312"/>
            <a:ext cx="3913892" cy="5420088"/>
            <a:chOff x="4636615" y="1628800"/>
            <a:chExt cx="3913892" cy="5420088"/>
          </a:xfrm>
        </p:grpSpPr>
        <p:pic>
          <p:nvPicPr>
            <p:cNvPr id="27" name="Picture 26">
              <a:extLst>
                <a:ext uri="{FF2B5EF4-FFF2-40B4-BE49-F238E27FC236}">
                  <a16:creationId xmlns:a16="http://schemas.microsoft.com/office/drawing/2014/main" id="{683B64E2-398E-91A9-1948-70C44844055E}"/>
                </a:ext>
              </a:extLst>
            </p:cNvPr>
            <p:cNvPicPr>
              <a:picLocks noChangeAspect="1"/>
            </p:cNvPicPr>
            <p:nvPr/>
          </p:nvPicPr>
          <p:blipFill>
            <a:blip r:embed="rId3"/>
            <a:stretch>
              <a:fillRect/>
            </a:stretch>
          </p:blipFill>
          <p:spPr>
            <a:xfrm>
              <a:off x="4636615" y="2715837"/>
              <a:ext cx="3913892" cy="4333051"/>
            </a:xfrm>
            <a:prstGeom prst="rect">
              <a:avLst/>
            </a:prstGeom>
          </p:spPr>
        </p:pic>
        <p:pic>
          <p:nvPicPr>
            <p:cNvPr id="28" name="Picture 27">
              <a:extLst>
                <a:ext uri="{FF2B5EF4-FFF2-40B4-BE49-F238E27FC236}">
                  <a16:creationId xmlns:a16="http://schemas.microsoft.com/office/drawing/2014/main" id="{360E8858-4AC6-E01A-E247-F35293233A54}"/>
                </a:ext>
              </a:extLst>
            </p:cNvPr>
            <p:cNvPicPr>
              <a:picLocks noChangeAspect="1"/>
            </p:cNvPicPr>
            <p:nvPr/>
          </p:nvPicPr>
          <p:blipFill>
            <a:blip r:embed="rId4"/>
            <a:stretch>
              <a:fillRect/>
            </a:stretch>
          </p:blipFill>
          <p:spPr>
            <a:xfrm>
              <a:off x="4640436" y="1628800"/>
              <a:ext cx="3657600" cy="935543"/>
            </a:xfrm>
            <a:prstGeom prst="rect">
              <a:avLst/>
            </a:prstGeom>
          </p:spPr>
        </p:pic>
      </p:grpSp>
      <p:pic>
        <p:nvPicPr>
          <p:cNvPr id="29" name="Picture 28">
            <a:extLst>
              <a:ext uri="{FF2B5EF4-FFF2-40B4-BE49-F238E27FC236}">
                <a16:creationId xmlns:a16="http://schemas.microsoft.com/office/drawing/2014/main" id="{31E1FD18-1B26-3AB2-478C-75F151E377FC}"/>
              </a:ext>
            </a:extLst>
          </p:cNvPr>
          <p:cNvPicPr>
            <a:picLocks noChangeAspect="1"/>
          </p:cNvPicPr>
          <p:nvPr/>
        </p:nvPicPr>
        <p:blipFill>
          <a:blip r:embed="rId5"/>
          <a:stretch>
            <a:fillRect/>
          </a:stretch>
        </p:blipFill>
        <p:spPr>
          <a:xfrm>
            <a:off x="3244639" y="457200"/>
            <a:ext cx="7194761" cy="514422"/>
          </a:xfrm>
          <a:prstGeom prst="rect">
            <a:avLst/>
          </a:prstGeom>
        </p:spPr>
      </p:pic>
      <p:sp>
        <p:nvSpPr>
          <p:cNvPr id="31" name="TextBox 30">
            <a:extLst>
              <a:ext uri="{FF2B5EF4-FFF2-40B4-BE49-F238E27FC236}">
                <a16:creationId xmlns:a16="http://schemas.microsoft.com/office/drawing/2014/main" id="{0DAE0247-9B27-8C74-3630-863E6A320E35}"/>
              </a:ext>
            </a:extLst>
          </p:cNvPr>
          <p:cNvSpPr txBox="1"/>
          <p:nvPr/>
        </p:nvSpPr>
        <p:spPr>
          <a:xfrm>
            <a:off x="3027123" y="1600200"/>
            <a:ext cx="1369644" cy="461665"/>
          </a:xfrm>
          <a:prstGeom prst="rect">
            <a:avLst/>
          </a:prstGeom>
          <a:noFill/>
        </p:spPr>
        <p:txBody>
          <a:bodyPr wrap="square">
            <a:spAutoFit/>
          </a:bodyPr>
          <a:lstStyle/>
          <a:p>
            <a:pPr algn="ctr" eaLnBrk="1" fontAlgn="auto" hangingPunct="1">
              <a:spcBef>
                <a:spcPts val="0"/>
              </a:spcBef>
              <a:spcAft>
                <a:spcPts val="0"/>
              </a:spcAft>
              <a:defRPr/>
            </a:pPr>
            <a:r>
              <a:rPr kumimoji="0" lang="en-US" sz="2400" kern="0" dirty="0">
                <a:solidFill>
                  <a:srgbClr val="FF0000"/>
                </a:solidFill>
                <a:latin typeface="Calibri"/>
                <a:ea typeface="宋体" panose="02010600030101010101" pitchFamily="2" charset="-122"/>
              </a:rPr>
              <a:t>Snippets</a:t>
            </a:r>
            <a:endParaRPr kumimoji="0" lang="en-US" sz="2000" kern="0" dirty="0">
              <a:solidFill>
                <a:srgbClr val="FF0000"/>
              </a:solidFill>
              <a:latin typeface="Calibri"/>
              <a:ea typeface="宋体" panose="02010600030101010101" pitchFamily="2" charset="-122"/>
            </a:endParaRPr>
          </a:p>
        </p:txBody>
      </p:sp>
      <p:sp>
        <p:nvSpPr>
          <p:cNvPr id="2" name="Slide Number Placeholder 4">
            <a:extLst>
              <a:ext uri="{FF2B5EF4-FFF2-40B4-BE49-F238E27FC236}">
                <a16:creationId xmlns:a16="http://schemas.microsoft.com/office/drawing/2014/main" id="{8547966B-0C17-F6A1-F24F-EE75653D03E0}"/>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13</a:t>
            </a:fld>
            <a:endParaRPr kumimoji="0" lang="en-US" altLang="zh-TW" sz="1200" b="0" dirty="0">
              <a:solidFill>
                <a:srgbClr val="000000"/>
              </a:solidFill>
              <a:latin typeface="+mn-lt"/>
            </a:endParaRPr>
          </a:p>
        </p:txBody>
      </p:sp>
      <p:sp>
        <p:nvSpPr>
          <p:cNvPr id="3" name="Rectangle: Rounded Corners 2">
            <a:extLst>
              <a:ext uri="{FF2B5EF4-FFF2-40B4-BE49-F238E27FC236}">
                <a16:creationId xmlns:a16="http://schemas.microsoft.com/office/drawing/2014/main" id="{B7E61080-3A6E-AB0F-6D24-A832BE8F14E9}"/>
              </a:ext>
            </a:extLst>
          </p:cNvPr>
          <p:cNvSpPr/>
          <p:nvPr/>
        </p:nvSpPr>
        <p:spPr bwMode="auto">
          <a:xfrm>
            <a:off x="4614492" y="1564332"/>
            <a:ext cx="3683544" cy="264468"/>
          </a:xfrm>
          <a:prstGeom prst="round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
        <p:nvSpPr>
          <p:cNvPr id="5" name="Rectangle: Rounded Corners 4">
            <a:extLst>
              <a:ext uri="{FF2B5EF4-FFF2-40B4-BE49-F238E27FC236}">
                <a16:creationId xmlns:a16="http://schemas.microsoft.com/office/drawing/2014/main" id="{6C95C1D9-D8CD-E424-0BBF-4258EA8E8CEB}"/>
              </a:ext>
            </a:extLst>
          </p:cNvPr>
          <p:cNvSpPr/>
          <p:nvPr/>
        </p:nvSpPr>
        <p:spPr bwMode="auto">
          <a:xfrm>
            <a:off x="4636614" y="2633472"/>
            <a:ext cx="3821585" cy="264468"/>
          </a:xfrm>
          <a:prstGeom prst="round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571011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8547966B-0C17-F6A1-F24F-EE75653D03E0}"/>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14</a:t>
            </a:fld>
            <a:endParaRPr kumimoji="0" lang="en-US" altLang="zh-TW" sz="1200" b="0" dirty="0">
              <a:solidFill>
                <a:srgbClr val="000000"/>
              </a:solidFill>
              <a:latin typeface="+mn-lt"/>
            </a:endParaRPr>
          </a:p>
        </p:txBody>
      </p:sp>
      <p:grpSp>
        <p:nvGrpSpPr>
          <p:cNvPr id="9" name="Group 8">
            <a:extLst>
              <a:ext uri="{FF2B5EF4-FFF2-40B4-BE49-F238E27FC236}">
                <a16:creationId xmlns:a16="http://schemas.microsoft.com/office/drawing/2014/main" id="{1EC7F972-3AD8-C65C-DCDC-B725B67D25C4}"/>
              </a:ext>
            </a:extLst>
          </p:cNvPr>
          <p:cNvGrpSpPr/>
          <p:nvPr/>
        </p:nvGrpSpPr>
        <p:grpSpPr>
          <a:xfrm>
            <a:off x="228600" y="234151"/>
            <a:ext cx="7994019" cy="6471449"/>
            <a:chOff x="1371600" y="533400"/>
            <a:chExt cx="7994019" cy="6471449"/>
          </a:xfrm>
        </p:grpSpPr>
        <p:pic>
          <p:nvPicPr>
            <p:cNvPr id="6" name="Picture 5">
              <a:extLst>
                <a:ext uri="{FF2B5EF4-FFF2-40B4-BE49-F238E27FC236}">
                  <a16:creationId xmlns:a16="http://schemas.microsoft.com/office/drawing/2014/main" id="{9B9E45D4-1A6E-3069-614E-1C5DD8389915}"/>
                </a:ext>
              </a:extLst>
            </p:cNvPr>
            <p:cNvPicPr>
              <a:picLocks noChangeAspect="1"/>
            </p:cNvPicPr>
            <p:nvPr/>
          </p:nvPicPr>
          <p:blipFill>
            <a:blip r:embed="rId3"/>
            <a:stretch>
              <a:fillRect/>
            </a:stretch>
          </p:blipFill>
          <p:spPr>
            <a:xfrm>
              <a:off x="1371600" y="533400"/>
              <a:ext cx="7994019" cy="2637840"/>
            </a:xfrm>
            <a:prstGeom prst="rect">
              <a:avLst/>
            </a:prstGeom>
          </p:spPr>
        </p:pic>
        <p:pic>
          <p:nvPicPr>
            <p:cNvPr id="8" name="Picture 7">
              <a:extLst>
                <a:ext uri="{FF2B5EF4-FFF2-40B4-BE49-F238E27FC236}">
                  <a16:creationId xmlns:a16="http://schemas.microsoft.com/office/drawing/2014/main" id="{51B349EC-FF33-085E-AEE0-A361DA42D0EE}"/>
                </a:ext>
              </a:extLst>
            </p:cNvPr>
            <p:cNvPicPr>
              <a:picLocks noChangeAspect="1"/>
            </p:cNvPicPr>
            <p:nvPr/>
          </p:nvPicPr>
          <p:blipFill>
            <a:blip r:embed="rId4"/>
            <a:stretch>
              <a:fillRect/>
            </a:stretch>
          </p:blipFill>
          <p:spPr>
            <a:xfrm>
              <a:off x="1371600" y="3140969"/>
              <a:ext cx="7907330" cy="3863880"/>
            </a:xfrm>
            <a:prstGeom prst="rect">
              <a:avLst/>
            </a:prstGeom>
          </p:spPr>
        </p:pic>
      </p:grpSp>
      <p:pic>
        <p:nvPicPr>
          <p:cNvPr id="11" name="Picture 10">
            <a:extLst>
              <a:ext uri="{FF2B5EF4-FFF2-40B4-BE49-F238E27FC236}">
                <a16:creationId xmlns:a16="http://schemas.microsoft.com/office/drawing/2014/main" id="{1B3DEC52-60B1-C4A9-6B83-0AD7B110B0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5990" y="685800"/>
            <a:ext cx="3986010" cy="3986010"/>
          </a:xfrm>
          <a:prstGeom prst="rect">
            <a:avLst/>
          </a:prstGeom>
        </p:spPr>
      </p:pic>
      <p:sp>
        <p:nvSpPr>
          <p:cNvPr id="3" name="Rectangle: Rounded Corners 2">
            <a:extLst>
              <a:ext uri="{FF2B5EF4-FFF2-40B4-BE49-F238E27FC236}">
                <a16:creationId xmlns:a16="http://schemas.microsoft.com/office/drawing/2014/main" id="{7C1F2B59-91BC-57DD-F9F9-AC743A7E7ACA}"/>
              </a:ext>
            </a:extLst>
          </p:cNvPr>
          <p:cNvSpPr/>
          <p:nvPr/>
        </p:nvSpPr>
        <p:spPr bwMode="auto">
          <a:xfrm>
            <a:off x="1219200" y="1178104"/>
            <a:ext cx="3581400" cy="879295"/>
          </a:xfrm>
          <a:prstGeom prst="round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
        <p:nvSpPr>
          <p:cNvPr id="4" name="Rectangle: Rounded Corners 3">
            <a:extLst>
              <a:ext uri="{FF2B5EF4-FFF2-40B4-BE49-F238E27FC236}">
                <a16:creationId xmlns:a16="http://schemas.microsoft.com/office/drawing/2014/main" id="{D5E3ECD4-B05B-DAC7-B26D-A1CB09A32F97}"/>
              </a:ext>
            </a:extLst>
          </p:cNvPr>
          <p:cNvSpPr/>
          <p:nvPr/>
        </p:nvSpPr>
        <p:spPr bwMode="auto">
          <a:xfrm>
            <a:off x="1066800" y="2875140"/>
            <a:ext cx="1676400" cy="1468260"/>
          </a:xfrm>
          <a:prstGeom prst="round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316865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C440201-DC64-0DEE-0217-D3E25EBE2B7F}"/>
              </a:ext>
            </a:extLst>
          </p:cNvPr>
          <p:cNvGrpSpPr/>
          <p:nvPr/>
        </p:nvGrpSpPr>
        <p:grpSpPr>
          <a:xfrm>
            <a:off x="2181687" y="2819400"/>
            <a:ext cx="7828623" cy="2560320"/>
            <a:chOff x="2021016" y="2891271"/>
            <a:chExt cx="7828623" cy="2560320"/>
          </a:xfrm>
        </p:grpSpPr>
        <p:pic>
          <p:nvPicPr>
            <p:cNvPr id="6" name="Picture 5">
              <a:extLst>
                <a:ext uri="{FF2B5EF4-FFF2-40B4-BE49-F238E27FC236}">
                  <a16:creationId xmlns:a16="http://schemas.microsoft.com/office/drawing/2014/main" id="{7FACED0C-634E-8B46-E595-874F5A71F2A3}"/>
                </a:ext>
              </a:extLst>
            </p:cNvPr>
            <p:cNvPicPr>
              <a:picLocks noChangeAspect="1"/>
            </p:cNvPicPr>
            <p:nvPr/>
          </p:nvPicPr>
          <p:blipFill>
            <a:blip r:embed="rId3"/>
            <a:stretch>
              <a:fillRect/>
            </a:stretch>
          </p:blipFill>
          <p:spPr>
            <a:xfrm>
              <a:off x="6674447" y="2891271"/>
              <a:ext cx="3175192" cy="2560320"/>
            </a:xfrm>
            <a:prstGeom prst="rect">
              <a:avLst/>
            </a:prstGeom>
          </p:spPr>
        </p:pic>
        <p:pic>
          <p:nvPicPr>
            <p:cNvPr id="11" name="Picture 10">
              <a:extLst>
                <a:ext uri="{FF2B5EF4-FFF2-40B4-BE49-F238E27FC236}">
                  <a16:creationId xmlns:a16="http://schemas.microsoft.com/office/drawing/2014/main" id="{A5092DB9-9411-904C-A0AC-0623756129C5}"/>
                </a:ext>
              </a:extLst>
            </p:cNvPr>
            <p:cNvPicPr>
              <a:picLocks noChangeAspect="1"/>
            </p:cNvPicPr>
            <p:nvPr/>
          </p:nvPicPr>
          <p:blipFill>
            <a:blip r:embed="rId4"/>
            <a:stretch>
              <a:fillRect/>
            </a:stretch>
          </p:blipFill>
          <p:spPr>
            <a:xfrm>
              <a:off x="2021016" y="3511538"/>
              <a:ext cx="3485223" cy="1665733"/>
            </a:xfrm>
            <a:prstGeom prst="rect">
              <a:avLst/>
            </a:prstGeom>
          </p:spPr>
        </p:pic>
      </p:gr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Applications of NLP</a:t>
            </a:r>
          </a:p>
          <a:p>
            <a:pPr lvl="1" eaLnBrk="1" hangingPunct="1">
              <a:spcBef>
                <a:spcPts val="600"/>
              </a:spcBef>
            </a:pPr>
            <a:r>
              <a:rPr lang="en-US" altLang="zh-TW" dirty="0"/>
              <a:t>Automatic Text Summarization</a:t>
            </a:r>
          </a:p>
        </p:txBody>
      </p:sp>
      <p:sp>
        <p:nvSpPr>
          <p:cNvPr id="2" name="Slide Number Placeholder 4">
            <a:extLst>
              <a:ext uri="{FF2B5EF4-FFF2-40B4-BE49-F238E27FC236}">
                <a16:creationId xmlns:a16="http://schemas.microsoft.com/office/drawing/2014/main" id="{C592EBAB-C3FE-7434-3193-46A9A70EF76B}"/>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15</a:t>
            </a:fld>
            <a:endParaRPr kumimoji="0" lang="en-US" altLang="zh-TW" sz="1200" b="0" dirty="0">
              <a:solidFill>
                <a:srgbClr val="000000"/>
              </a:solidFill>
              <a:latin typeface="+mn-lt"/>
            </a:endParaRPr>
          </a:p>
        </p:txBody>
      </p:sp>
      <p:sp>
        <p:nvSpPr>
          <p:cNvPr id="3" name="TextBox 2">
            <a:extLst>
              <a:ext uri="{FF2B5EF4-FFF2-40B4-BE49-F238E27FC236}">
                <a16:creationId xmlns:a16="http://schemas.microsoft.com/office/drawing/2014/main" id="{D2038332-840B-5A13-D8B7-03702202F794}"/>
              </a:ext>
            </a:extLst>
          </p:cNvPr>
          <p:cNvSpPr txBox="1"/>
          <p:nvPr/>
        </p:nvSpPr>
        <p:spPr>
          <a:xfrm>
            <a:off x="6746314" y="5486400"/>
            <a:ext cx="3352800" cy="369332"/>
          </a:xfrm>
          <a:prstGeom prst="rect">
            <a:avLst/>
          </a:prstGeom>
          <a:noFill/>
        </p:spPr>
        <p:txBody>
          <a:bodyPr wrap="square">
            <a:spAutoFit/>
          </a:bodyPr>
          <a:lstStyle/>
          <a:p>
            <a:pPr algn="ctr"/>
            <a:r>
              <a:rPr lang="en-US" altLang="zh-CN" sz="1800" dirty="0">
                <a:solidFill>
                  <a:srgbClr val="0000CC"/>
                </a:solidFill>
                <a:latin typeface="Calibri" panose="020F0502020204030204" pitchFamily="34" charset="0"/>
                <a:ea typeface="Calibri" panose="020F0502020204030204" pitchFamily="34" charset="0"/>
                <a:cs typeface="Calibri" panose="020F0502020204030204" pitchFamily="34" charset="0"/>
              </a:rPr>
              <a:t>Mult-Document Summarization</a:t>
            </a:r>
            <a:endParaRPr lang="en-US" sz="1800" dirty="0">
              <a:solidFill>
                <a:srgbClr val="0000CC"/>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ABA0F89-D1DF-5D30-FF4E-978F44EF9796}"/>
              </a:ext>
            </a:extLst>
          </p:cNvPr>
          <p:cNvSpPr txBox="1"/>
          <p:nvPr/>
        </p:nvSpPr>
        <p:spPr>
          <a:xfrm>
            <a:off x="2247898" y="5224046"/>
            <a:ext cx="3352800" cy="369332"/>
          </a:xfrm>
          <a:prstGeom prst="rect">
            <a:avLst/>
          </a:prstGeom>
          <a:noFill/>
        </p:spPr>
        <p:txBody>
          <a:bodyPr wrap="square">
            <a:spAutoFit/>
          </a:bodyPr>
          <a:lstStyle/>
          <a:p>
            <a:pPr algn="ctr"/>
            <a:r>
              <a:rPr lang="en-US" altLang="zh-CN" sz="1800" dirty="0">
                <a:solidFill>
                  <a:srgbClr val="0000CC"/>
                </a:solidFill>
                <a:latin typeface="Calibri" panose="020F0502020204030204" pitchFamily="34" charset="0"/>
                <a:ea typeface="Calibri" panose="020F0502020204030204" pitchFamily="34" charset="0"/>
                <a:cs typeface="Calibri" panose="020F0502020204030204" pitchFamily="34" charset="0"/>
              </a:rPr>
              <a:t>Single Document Summarization</a:t>
            </a:r>
            <a:endParaRPr lang="en-US" sz="1800" dirty="0">
              <a:solidFill>
                <a:srgbClr val="0000CC"/>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BD31DB2-ECA6-4097-8CF8-128688D339BD}"/>
              </a:ext>
            </a:extLst>
          </p:cNvPr>
          <p:cNvSpPr txBox="1"/>
          <p:nvPr/>
        </p:nvSpPr>
        <p:spPr>
          <a:xfrm>
            <a:off x="4419599" y="5955268"/>
            <a:ext cx="3352800" cy="369332"/>
          </a:xfrm>
          <a:prstGeom prst="rect">
            <a:avLst/>
          </a:prstGeom>
          <a:noFill/>
        </p:spPr>
        <p:txBody>
          <a:bodyPr wrap="square">
            <a:spAutoFit/>
          </a:bodyPr>
          <a:lstStyle/>
          <a:p>
            <a:pPr algn="ctr"/>
            <a:r>
              <a:rPr lang="en-US" altLang="zh-CN" sz="1800" dirty="0">
                <a:solidFill>
                  <a:srgbClr val="0000CC"/>
                </a:solidFill>
                <a:latin typeface="Calibri" panose="020F0502020204030204" pitchFamily="34" charset="0"/>
                <a:ea typeface="Calibri" panose="020F0502020204030204" pitchFamily="34" charset="0"/>
                <a:cs typeface="Calibri" panose="020F0502020204030204" pitchFamily="34" charset="0"/>
              </a:rPr>
              <a:t>Query-Oriented Summarization</a:t>
            </a:r>
            <a:endParaRPr lang="en-US" sz="1800" dirty="0">
              <a:solidFill>
                <a:srgbClr val="0000CC"/>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533EAA34-3C47-AADA-266C-28D447EB9153}"/>
              </a:ext>
            </a:extLst>
          </p:cNvPr>
          <p:cNvGrpSpPr/>
          <p:nvPr/>
        </p:nvGrpSpPr>
        <p:grpSpPr>
          <a:xfrm>
            <a:off x="5666910" y="4419600"/>
            <a:ext cx="1215007" cy="1535668"/>
            <a:chOff x="5666910" y="4419600"/>
            <a:chExt cx="1215007" cy="1535668"/>
          </a:xfrm>
        </p:grpSpPr>
        <p:pic>
          <p:nvPicPr>
            <p:cNvPr id="13" name="Picture 12">
              <a:extLst>
                <a:ext uri="{FF2B5EF4-FFF2-40B4-BE49-F238E27FC236}">
                  <a16:creationId xmlns:a16="http://schemas.microsoft.com/office/drawing/2014/main" id="{86D61276-999A-1CF8-69C5-AA2D10C6AF13}"/>
                </a:ext>
              </a:extLst>
            </p:cNvPr>
            <p:cNvPicPr>
              <a:picLocks noChangeAspect="1"/>
            </p:cNvPicPr>
            <p:nvPr/>
          </p:nvPicPr>
          <p:blipFill>
            <a:blip r:embed="rId5"/>
            <a:stretch>
              <a:fillRect/>
            </a:stretch>
          </p:blipFill>
          <p:spPr>
            <a:xfrm>
              <a:off x="5941485" y="5206533"/>
              <a:ext cx="649052" cy="748735"/>
            </a:xfrm>
            <a:prstGeom prst="rect">
              <a:avLst/>
            </a:prstGeom>
          </p:spPr>
        </p:pic>
        <p:cxnSp>
          <p:nvCxnSpPr>
            <p:cNvPr id="15" name="Straight Arrow Connector 14">
              <a:extLst>
                <a:ext uri="{FF2B5EF4-FFF2-40B4-BE49-F238E27FC236}">
                  <a16:creationId xmlns:a16="http://schemas.microsoft.com/office/drawing/2014/main" id="{5CED353D-CB78-F1F3-E650-F645AACB7BC1}"/>
                </a:ext>
              </a:extLst>
            </p:cNvPr>
            <p:cNvCxnSpPr>
              <a:stCxn id="13" idx="0"/>
            </p:cNvCxnSpPr>
            <p:nvPr/>
          </p:nvCxnSpPr>
          <p:spPr bwMode="auto">
            <a:xfrm flipH="1" flipV="1">
              <a:off x="5666910" y="4419600"/>
              <a:ext cx="599101" cy="786933"/>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6" name="Straight Arrow Connector 15">
              <a:extLst>
                <a:ext uri="{FF2B5EF4-FFF2-40B4-BE49-F238E27FC236}">
                  <a16:creationId xmlns:a16="http://schemas.microsoft.com/office/drawing/2014/main" id="{D69274A1-36D9-51B1-71E9-75D4859F5832}"/>
                </a:ext>
              </a:extLst>
            </p:cNvPr>
            <p:cNvCxnSpPr>
              <a:cxnSpLocks/>
              <a:stCxn id="13" idx="0"/>
            </p:cNvCxnSpPr>
            <p:nvPr/>
          </p:nvCxnSpPr>
          <p:spPr bwMode="auto">
            <a:xfrm flipV="1">
              <a:off x="6266011" y="4471038"/>
              <a:ext cx="615906" cy="73549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2582" y="2703430"/>
            <a:ext cx="8966835" cy="3703320"/>
          </a:xfrm>
          <a:prstGeom prst="rect">
            <a:avLst/>
          </a:prstGeom>
        </p:spPr>
      </p:pic>
    </p:spTree>
    <p:extLst>
      <p:ext uri="{BB962C8B-B14F-4D97-AF65-F5344CB8AC3E}">
        <p14:creationId xmlns:p14="http://schemas.microsoft.com/office/powerpoint/2010/main" val="45414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par>
                                <p:cTn id="13" presetID="16" presetClass="entr" presetSubtype="37"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outVertical)">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Applications of NLP</a:t>
            </a:r>
          </a:p>
          <a:p>
            <a:pPr lvl="1" eaLnBrk="1" hangingPunct="1">
              <a:spcBef>
                <a:spcPts val="600"/>
              </a:spcBef>
            </a:pPr>
            <a:r>
              <a:rPr lang="en-US" altLang="zh-TW" dirty="0"/>
              <a:t>Social Medial Monitoring</a:t>
            </a:r>
          </a:p>
          <a:p>
            <a:pPr lvl="1" eaLnBrk="1" hangingPunct="1">
              <a:spcBef>
                <a:spcPts val="600"/>
              </a:spcBef>
            </a:pPr>
            <a:endParaRPr lang="en-US" altLang="zh-TW" dirty="0"/>
          </a:p>
        </p:txBody>
      </p:sp>
      <p:sp>
        <p:nvSpPr>
          <p:cNvPr id="2" name="Slide Number Placeholder 4">
            <a:extLst>
              <a:ext uri="{FF2B5EF4-FFF2-40B4-BE49-F238E27FC236}">
                <a16:creationId xmlns:a16="http://schemas.microsoft.com/office/drawing/2014/main" id="{F825A4B8-8F0C-B737-DA89-76F372F51DB2}"/>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16</a:t>
            </a:fld>
            <a:endParaRPr kumimoji="0" lang="en-US" altLang="zh-TW" sz="1200" b="0" dirty="0">
              <a:solidFill>
                <a:srgbClr val="000000"/>
              </a:solidFill>
              <a:latin typeface="+mn-lt"/>
            </a:endParaRPr>
          </a:p>
        </p:txBody>
      </p:sp>
      <p:pic>
        <p:nvPicPr>
          <p:cNvPr id="4" name="Picture 3">
            <a:extLst>
              <a:ext uri="{FF2B5EF4-FFF2-40B4-BE49-F238E27FC236}">
                <a16:creationId xmlns:a16="http://schemas.microsoft.com/office/drawing/2014/main" id="{E609EA16-3095-D17D-27BE-EC05A152C0D1}"/>
              </a:ext>
            </a:extLst>
          </p:cNvPr>
          <p:cNvPicPr>
            <a:picLocks noChangeAspect="1"/>
          </p:cNvPicPr>
          <p:nvPr/>
        </p:nvPicPr>
        <p:blipFill>
          <a:blip r:embed="rId3"/>
          <a:stretch>
            <a:fillRect/>
          </a:stretch>
        </p:blipFill>
        <p:spPr>
          <a:xfrm>
            <a:off x="5814731" y="3345636"/>
            <a:ext cx="5234269" cy="3055164"/>
          </a:xfrm>
          <a:prstGeom prst="rect">
            <a:avLst/>
          </a:prstGeom>
        </p:spPr>
      </p:pic>
      <p:grpSp>
        <p:nvGrpSpPr>
          <p:cNvPr id="9" name="Group 8">
            <a:extLst>
              <a:ext uri="{FF2B5EF4-FFF2-40B4-BE49-F238E27FC236}">
                <a16:creationId xmlns:a16="http://schemas.microsoft.com/office/drawing/2014/main" id="{04CEB6AE-80A1-D397-E235-094C83E835C4}"/>
              </a:ext>
            </a:extLst>
          </p:cNvPr>
          <p:cNvGrpSpPr/>
          <p:nvPr/>
        </p:nvGrpSpPr>
        <p:grpSpPr>
          <a:xfrm>
            <a:off x="1219200" y="3377110"/>
            <a:ext cx="3863320" cy="2380402"/>
            <a:chOff x="599162" y="2628792"/>
            <a:chExt cx="3863320" cy="2380402"/>
          </a:xfrm>
        </p:grpSpPr>
        <p:sp>
          <p:nvSpPr>
            <p:cNvPr id="15" name="矩形 2">
              <a:extLst>
                <a:ext uri="{FF2B5EF4-FFF2-40B4-BE49-F238E27FC236}">
                  <a16:creationId xmlns:a16="http://schemas.microsoft.com/office/drawing/2014/main" id="{1F057226-17CC-0A30-D56E-001790B8385B}"/>
                </a:ext>
              </a:extLst>
            </p:cNvPr>
            <p:cNvSpPr>
              <a:spLocks noChangeArrowheads="1"/>
            </p:cNvSpPr>
            <p:nvPr/>
          </p:nvSpPr>
          <p:spPr bwMode="auto">
            <a:xfrm>
              <a:off x="599162" y="4547529"/>
              <a:ext cx="3863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lgn="ctr">
                <a:spcBef>
                  <a:spcPct val="0"/>
                </a:spcBef>
                <a:buClrTx/>
                <a:buSzTx/>
                <a:buFont typeface="Wingdings" panose="05000000000000000000" pitchFamily="2" charset="2"/>
                <a:buNone/>
              </a:pPr>
              <a:r>
                <a:rPr lang="en-US" altLang="zh-CN" sz="2400" b="0" dirty="0">
                  <a:latin typeface="Calibri" panose="020F0502020204030204" pitchFamily="34" charset="0"/>
                  <a:cs typeface="Calibri" panose="020F0502020204030204" pitchFamily="34" charset="0"/>
                </a:rPr>
                <a:t>Sentiment Classification</a:t>
              </a:r>
              <a:endParaRPr lang="en-US" altLang="en-US" sz="2400" b="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B88B4321-653E-3DAD-8989-8CFD0E3E8627}"/>
                </a:ext>
              </a:extLst>
            </p:cNvPr>
            <p:cNvPicPr>
              <a:picLocks noChangeAspect="1"/>
            </p:cNvPicPr>
            <p:nvPr/>
          </p:nvPicPr>
          <p:blipFill rotWithShape="1">
            <a:blip r:embed="rId4"/>
            <a:srcRect l="3920" r="3922"/>
            <a:stretch/>
          </p:blipFill>
          <p:spPr>
            <a:xfrm>
              <a:off x="599162" y="2628792"/>
              <a:ext cx="3863320" cy="1814290"/>
            </a:xfrm>
            <a:prstGeom prst="roundRect">
              <a:avLst/>
            </a:prstGeom>
            <a:ln w="19050">
              <a:solidFill>
                <a:schemeClr val="accent2">
                  <a:lumMod val="75000"/>
                </a:schemeClr>
              </a:solidFill>
            </a:ln>
          </p:spPr>
        </p:pic>
      </p:grpSp>
      <p:pic>
        <p:nvPicPr>
          <p:cNvPr id="7" name="Picture 6">
            <a:extLst>
              <a:ext uri="{FF2B5EF4-FFF2-40B4-BE49-F238E27FC236}">
                <a16:creationId xmlns:a16="http://schemas.microsoft.com/office/drawing/2014/main" id="{0DED5DCA-121D-039F-2E38-C85DFB6043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76400"/>
            <a:ext cx="1996440" cy="1470660"/>
          </a:xfrm>
          <a:prstGeom prst="rect">
            <a:avLst/>
          </a:prstGeom>
        </p:spPr>
      </p:pic>
      <p:pic>
        <p:nvPicPr>
          <p:cNvPr id="10" name="Picture 9">
            <a:extLst>
              <a:ext uri="{FF2B5EF4-FFF2-40B4-BE49-F238E27FC236}">
                <a16:creationId xmlns:a16="http://schemas.microsoft.com/office/drawing/2014/main" id="{F9E92653-A20F-7CE9-57CD-68E3E05768DB}"/>
              </a:ext>
            </a:extLst>
          </p:cNvPr>
          <p:cNvPicPr>
            <a:picLocks noChangeAspect="1"/>
          </p:cNvPicPr>
          <p:nvPr/>
        </p:nvPicPr>
        <p:blipFill>
          <a:blip r:embed="rId6"/>
          <a:stretch>
            <a:fillRect/>
          </a:stretch>
        </p:blipFill>
        <p:spPr>
          <a:xfrm>
            <a:off x="8610600" y="1928466"/>
            <a:ext cx="2100588" cy="966528"/>
          </a:xfrm>
          <a:prstGeom prst="rect">
            <a:avLst/>
          </a:prstGeom>
        </p:spPr>
      </p:pic>
    </p:spTree>
    <p:extLst>
      <p:ext uri="{BB962C8B-B14F-4D97-AF65-F5344CB8AC3E}">
        <p14:creationId xmlns:p14="http://schemas.microsoft.com/office/powerpoint/2010/main" val="4168647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a:t>
            </a:r>
            <a:r>
              <a:rPr lang="en-US" altLang="zh-CN" dirty="0"/>
              <a:t>in </a:t>
            </a:r>
            <a:r>
              <a:rPr lang="en-US" altLang="zh-TW" dirty="0"/>
              <a:t>NLP</a:t>
            </a:r>
          </a:p>
          <a:p>
            <a:pPr lvl="1" eaLnBrk="1" hangingPunct="1">
              <a:spcBef>
                <a:spcPts val="600"/>
              </a:spcBef>
            </a:pPr>
            <a:r>
              <a:rPr lang="en-US" altLang="zh-TW" dirty="0"/>
              <a:t>Two Fundamental Tasks</a:t>
            </a:r>
          </a:p>
          <a:p>
            <a:pPr lvl="2" eaLnBrk="1" hangingPunct="1">
              <a:spcBef>
                <a:spcPts val="600"/>
              </a:spcBef>
            </a:pPr>
            <a:r>
              <a:rPr lang="en-US" altLang="zh-TW" dirty="0"/>
              <a:t>Natural Language Understanding</a:t>
            </a:r>
          </a:p>
          <a:p>
            <a:pPr lvl="2" eaLnBrk="1" hangingPunct="1">
              <a:spcBef>
                <a:spcPts val="600"/>
              </a:spcBef>
            </a:pPr>
            <a:r>
              <a:rPr lang="en-US" altLang="zh-TW" dirty="0"/>
              <a:t>Natural Language Generation</a:t>
            </a:r>
          </a:p>
        </p:txBody>
      </p:sp>
      <p:sp>
        <p:nvSpPr>
          <p:cNvPr id="2" name="Slide Number Placeholder 4">
            <a:extLst>
              <a:ext uri="{FF2B5EF4-FFF2-40B4-BE49-F238E27FC236}">
                <a16:creationId xmlns:a16="http://schemas.microsoft.com/office/drawing/2014/main" id="{141CA1DD-4141-6F9E-E9E7-66B8189505D7}"/>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17</a:t>
            </a:fld>
            <a:endParaRPr kumimoji="0" lang="en-US" altLang="zh-TW" sz="1200" b="0" dirty="0">
              <a:solidFill>
                <a:srgbClr val="000000"/>
              </a:solidFill>
              <a:latin typeface="+mn-lt"/>
            </a:endParaRPr>
          </a:p>
        </p:txBody>
      </p:sp>
    </p:spTree>
    <p:extLst>
      <p:ext uri="{BB962C8B-B14F-4D97-AF65-F5344CB8AC3E}">
        <p14:creationId xmlns:p14="http://schemas.microsoft.com/office/powerpoint/2010/main" val="4258067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4" name="Rectangle: Rounded Corners 13">
            <a:extLst>
              <a:ext uri="{FF2B5EF4-FFF2-40B4-BE49-F238E27FC236}">
                <a16:creationId xmlns:a16="http://schemas.microsoft.com/office/drawing/2014/main" id="{0CA3C88D-92E5-CA9B-1237-6DE297E5966A}"/>
              </a:ext>
            </a:extLst>
          </p:cNvPr>
          <p:cNvSpPr/>
          <p:nvPr/>
        </p:nvSpPr>
        <p:spPr>
          <a:xfrm>
            <a:off x="2031829" y="2001807"/>
            <a:ext cx="2286000" cy="640080"/>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Morphological Analysis</a:t>
            </a:r>
          </a:p>
        </p:txBody>
      </p:sp>
      <p:sp>
        <p:nvSpPr>
          <p:cNvPr id="15" name="Rectangle: Rounded Corners 14">
            <a:extLst>
              <a:ext uri="{FF2B5EF4-FFF2-40B4-BE49-F238E27FC236}">
                <a16:creationId xmlns:a16="http://schemas.microsoft.com/office/drawing/2014/main" id="{9CB2A279-4310-F0B5-02E5-246433CCE2DD}"/>
              </a:ext>
            </a:extLst>
          </p:cNvPr>
          <p:cNvSpPr/>
          <p:nvPr/>
        </p:nvSpPr>
        <p:spPr>
          <a:xfrm>
            <a:off x="4370389" y="2001807"/>
            <a:ext cx="2286000" cy="640080"/>
          </a:xfrm>
          <a:prstGeom prst="round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Syntactic Analysis</a:t>
            </a:r>
          </a:p>
        </p:txBody>
      </p:sp>
      <p:sp>
        <p:nvSpPr>
          <p:cNvPr id="16" name="Rectangle: Rounded Corners 15">
            <a:extLst>
              <a:ext uri="{FF2B5EF4-FFF2-40B4-BE49-F238E27FC236}">
                <a16:creationId xmlns:a16="http://schemas.microsoft.com/office/drawing/2014/main" id="{EC195CEF-10F9-2121-D5F6-434A53B301FA}"/>
              </a:ext>
            </a:extLst>
          </p:cNvPr>
          <p:cNvSpPr/>
          <p:nvPr/>
        </p:nvSpPr>
        <p:spPr>
          <a:xfrm>
            <a:off x="6756229" y="2004602"/>
            <a:ext cx="2286000" cy="640080"/>
          </a:xfrm>
          <a:prstGeom prst="roundRect">
            <a:avLst/>
          </a:prstGeom>
          <a:solidFill>
            <a:srgbClr val="FFC000">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Semantic Analysis</a:t>
            </a:r>
          </a:p>
        </p:txBody>
      </p:sp>
      <p:sp>
        <p:nvSpPr>
          <p:cNvPr id="17" name="Rectangle: Rounded Corners 16">
            <a:extLst>
              <a:ext uri="{FF2B5EF4-FFF2-40B4-BE49-F238E27FC236}">
                <a16:creationId xmlns:a16="http://schemas.microsoft.com/office/drawing/2014/main" id="{A9B2951C-8C20-0673-1C0D-15F95B497D06}"/>
              </a:ext>
            </a:extLst>
          </p:cNvPr>
          <p:cNvSpPr/>
          <p:nvPr/>
        </p:nvSpPr>
        <p:spPr>
          <a:xfrm>
            <a:off x="9110029" y="2001807"/>
            <a:ext cx="2286000" cy="640080"/>
          </a:xfrm>
          <a:prstGeom prst="round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Discourse Analysis</a:t>
            </a:r>
          </a:p>
        </p:txBody>
      </p:sp>
      <p:sp>
        <p:nvSpPr>
          <p:cNvPr id="18" name="Rectangle: Rounded Corners 17">
            <a:extLst>
              <a:ext uri="{FF2B5EF4-FFF2-40B4-BE49-F238E27FC236}">
                <a16:creationId xmlns:a16="http://schemas.microsoft.com/office/drawing/2014/main" id="{38861D7A-8EDC-5EDD-5716-BF34E8556914}"/>
              </a:ext>
            </a:extLst>
          </p:cNvPr>
          <p:cNvSpPr/>
          <p:nvPr/>
        </p:nvSpPr>
        <p:spPr>
          <a:xfrm rot="16200000">
            <a:off x="953505" y="3025873"/>
            <a:ext cx="1161288" cy="681035"/>
          </a:xfrm>
          <a:prstGeom prst="roundRect">
            <a:avLst/>
          </a:prstGeom>
          <a:solidFill>
            <a:schemeClr val="accent2">
              <a:lumMod val="20000"/>
              <a:lumOff val="80000"/>
            </a:schemeClr>
          </a:solidFill>
          <a:ln w="12700" cap="flat" cmpd="sng" algn="ctr">
            <a:solidFill>
              <a:schemeClr val="accent3">
                <a:lumMod val="6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Word-Level</a:t>
            </a:r>
            <a:endParaRPr kumimoji="0" lang="en-US" sz="1600" b="0" i="0" u="none" strike="noStrike" kern="0" cap="none" spc="0" normalizeH="0" baseline="0" noProof="0" dirty="0">
              <a:ln>
                <a:noFill/>
              </a:ln>
              <a:solidFill>
                <a:prstClr val="black"/>
              </a:solidFill>
              <a:effectLst/>
              <a:uLnTx/>
              <a:uFillTx/>
              <a:latin typeface="Calibri" panose="020F0502020204030204"/>
              <a:ea typeface="新細明體"/>
              <a:cs typeface="+mn-cs"/>
            </a:endParaRPr>
          </a:p>
        </p:txBody>
      </p:sp>
      <p:sp>
        <p:nvSpPr>
          <p:cNvPr id="19" name="Rectangle: Rounded Corners 18">
            <a:extLst>
              <a:ext uri="{FF2B5EF4-FFF2-40B4-BE49-F238E27FC236}">
                <a16:creationId xmlns:a16="http://schemas.microsoft.com/office/drawing/2014/main" id="{82234534-5156-1EBA-4B3F-C61C878BD732}"/>
              </a:ext>
            </a:extLst>
          </p:cNvPr>
          <p:cNvSpPr/>
          <p:nvPr/>
        </p:nvSpPr>
        <p:spPr>
          <a:xfrm rot="16200000">
            <a:off x="920307" y="4252893"/>
            <a:ext cx="1161014" cy="681035"/>
          </a:xfrm>
          <a:prstGeom prst="roundRect">
            <a:avLst/>
          </a:prstGeom>
          <a:solidFill>
            <a:schemeClr val="accent2">
              <a:lumMod val="40000"/>
              <a:lumOff val="60000"/>
            </a:schemeClr>
          </a:solidFill>
          <a:ln w="12700" cap="flat" cmpd="sng" algn="ctr">
            <a:solidFill>
              <a:schemeClr val="accent3">
                <a:lumMod val="6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Sentence-Level</a:t>
            </a:r>
            <a:endParaRPr kumimoji="0" lang="en-US" sz="1600" b="0" i="0" u="none" strike="noStrike" kern="0" cap="none" spc="0" normalizeH="0" baseline="0" noProof="0" dirty="0">
              <a:ln>
                <a:noFill/>
              </a:ln>
              <a:solidFill>
                <a:prstClr val="black"/>
              </a:solidFill>
              <a:effectLst/>
              <a:uLnTx/>
              <a:uFillTx/>
              <a:latin typeface="Calibri" panose="020F0502020204030204"/>
              <a:ea typeface="新細明體"/>
              <a:cs typeface="+mn-cs"/>
            </a:endParaRPr>
          </a:p>
        </p:txBody>
      </p:sp>
      <p:sp>
        <p:nvSpPr>
          <p:cNvPr id="20" name="Rectangle: Rounded Corners 19">
            <a:extLst>
              <a:ext uri="{FF2B5EF4-FFF2-40B4-BE49-F238E27FC236}">
                <a16:creationId xmlns:a16="http://schemas.microsoft.com/office/drawing/2014/main" id="{E1E9DC73-BD8A-4599-B9E1-E7B43A93C80C}"/>
              </a:ext>
            </a:extLst>
          </p:cNvPr>
          <p:cNvSpPr/>
          <p:nvPr/>
        </p:nvSpPr>
        <p:spPr>
          <a:xfrm rot="16200000">
            <a:off x="920307" y="5479775"/>
            <a:ext cx="1161014" cy="681035"/>
          </a:xfrm>
          <a:prstGeom prst="roundRect">
            <a:avLst/>
          </a:prstGeom>
          <a:solidFill>
            <a:schemeClr val="accent2">
              <a:lumMod val="60000"/>
              <a:lumOff val="40000"/>
            </a:schemeClr>
          </a:solidFill>
          <a:ln w="12700" cap="flat" cmpd="sng" algn="ctr">
            <a:solidFill>
              <a:schemeClr val="accent3">
                <a:lumMod val="6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Document-Level</a:t>
            </a:r>
            <a:endParaRPr kumimoji="0" lang="en-US" sz="1600" b="0" i="0" u="none" strike="noStrike" kern="0" cap="none" spc="0" normalizeH="0" baseline="0" noProof="0" dirty="0">
              <a:ln>
                <a:noFill/>
              </a:ln>
              <a:solidFill>
                <a:prstClr val="black"/>
              </a:solidFill>
              <a:effectLst/>
              <a:uLnTx/>
              <a:uFillTx/>
              <a:latin typeface="Calibri" panose="020F0502020204030204"/>
              <a:ea typeface="新細明體"/>
              <a:cs typeface="+mn-cs"/>
            </a:endParaRPr>
          </a:p>
        </p:txBody>
      </p:sp>
      <p:sp>
        <p:nvSpPr>
          <p:cNvPr id="21" name="Rectangle: Rounded Corners 20">
            <a:extLst>
              <a:ext uri="{FF2B5EF4-FFF2-40B4-BE49-F238E27FC236}">
                <a16:creationId xmlns:a16="http://schemas.microsoft.com/office/drawing/2014/main" id="{D472D5F3-07FC-B815-492B-0CC18CCF2493}"/>
              </a:ext>
            </a:extLst>
          </p:cNvPr>
          <p:cNvSpPr/>
          <p:nvPr/>
        </p:nvSpPr>
        <p:spPr>
          <a:xfrm>
            <a:off x="2050298" y="2785747"/>
            <a:ext cx="2286000" cy="1161288"/>
          </a:xfrm>
          <a:prstGeom prst="round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Tokenization, Lemmatization,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Stemming,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Word Segmentation</a:t>
            </a:r>
            <a:endParaRPr kumimoji="0" lang="en-US"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2" name="Rectangle: Rounded Corners 21">
            <a:extLst>
              <a:ext uri="{FF2B5EF4-FFF2-40B4-BE49-F238E27FC236}">
                <a16:creationId xmlns:a16="http://schemas.microsoft.com/office/drawing/2014/main" id="{FECCF17F-FBD7-DFCB-AA4F-39B57225694A}"/>
              </a:ext>
            </a:extLst>
          </p:cNvPr>
          <p:cNvSpPr/>
          <p:nvPr/>
        </p:nvSpPr>
        <p:spPr>
          <a:xfrm>
            <a:off x="4370389" y="4008027"/>
            <a:ext cx="2286000" cy="1161015"/>
          </a:xfrm>
          <a:prstGeom prst="round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Part-of-Speech Tagging, Syntactic Parsing, Chunking/Shallow Parsing</a:t>
            </a:r>
            <a:endParaRPr kumimoji="0" lang="en-US"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3" name="Rectangle: Rounded Corners 22">
            <a:extLst>
              <a:ext uri="{FF2B5EF4-FFF2-40B4-BE49-F238E27FC236}">
                <a16:creationId xmlns:a16="http://schemas.microsoft.com/office/drawing/2014/main" id="{83EF50F6-3D65-73D0-CB4E-5C5E7B917D1D}"/>
              </a:ext>
            </a:extLst>
          </p:cNvPr>
          <p:cNvSpPr/>
          <p:nvPr/>
        </p:nvSpPr>
        <p:spPr>
          <a:xfrm>
            <a:off x="6756229" y="2781145"/>
            <a:ext cx="2286000" cy="1165890"/>
          </a:xfrm>
          <a:prstGeom prst="roundRect">
            <a:avLst/>
          </a:prstGeom>
          <a:solidFill>
            <a:srgbClr val="FFF2C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Word Sense Disambiguation</a:t>
            </a:r>
            <a:r>
              <a:rPr kumimoji="0" lang="en-US" altLang="zh-CN" kern="0" dirty="0">
                <a:solidFill>
                  <a:prstClr val="black"/>
                </a:solidFill>
                <a:latin typeface="Calibri" panose="020F0502020204030204"/>
                <a:ea typeface="等线" panose="02010600030101010101" pitchFamily="2" charset="-122"/>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Word</a:t>
            </a:r>
            <a:r>
              <a:rPr kumimoji="0" lang="en-US" altLang="zh-CN" sz="1600" b="0" i="0" u="none" strike="noStrike" kern="0" cap="none" spc="0" normalizeH="0" noProof="0" dirty="0">
                <a:ln>
                  <a:noFill/>
                </a:ln>
                <a:solidFill>
                  <a:prstClr val="black"/>
                </a:solidFill>
                <a:effectLst/>
                <a:uLnTx/>
                <a:uFillTx/>
                <a:latin typeface="Calibri" panose="020F0502020204030204"/>
                <a:ea typeface="等线" panose="02010600030101010101" pitchFamily="2" charset="-122"/>
                <a:cs typeface="+mn-cs"/>
              </a:rPr>
              <a:t> Embedding</a:t>
            </a:r>
            <a:endParaRPr kumimoji="0" lang="en-US" sz="1600" b="0" i="0" u="none" strike="noStrike" kern="0" cap="none" spc="0" normalizeH="0" baseline="0" noProof="0" dirty="0">
              <a:ln>
                <a:noFill/>
              </a:ln>
              <a:solidFill>
                <a:prstClr val="black"/>
              </a:solidFill>
              <a:effectLst/>
              <a:uLnTx/>
              <a:uFillTx/>
              <a:latin typeface="Calibri" panose="020F0502020204030204"/>
              <a:ea typeface="新細明體"/>
              <a:cs typeface="+mn-cs"/>
            </a:endParaRPr>
          </a:p>
        </p:txBody>
      </p:sp>
      <p:sp>
        <p:nvSpPr>
          <p:cNvPr id="24" name="Rectangle: Rounded Corners 23">
            <a:extLst>
              <a:ext uri="{FF2B5EF4-FFF2-40B4-BE49-F238E27FC236}">
                <a16:creationId xmlns:a16="http://schemas.microsoft.com/office/drawing/2014/main" id="{347A6D8C-5A5A-2BAA-302A-5C21844086D9}"/>
              </a:ext>
            </a:extLst>
          </p:cNvPr>
          <p:cNvSpPr/>
          <p:nvPr/>
        </p:nvSpPr>
        <p:spPr>
          <a:xfrm>
            <a:off x="6756230" y="4008028"/>
            <a:ext cx="2286000" cy="1165890"/>
          </a:xfrm>
          <a:prstGeom prst="roundRect">
            <a:avLst/>
          </a:prstGeom>
          <a:solidFill>
            <a:srgbClr val="FFF2C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Semantic Role Labeling, Frame Semantic Parsing, Abstract Meaning Representation</a:t>
            </a:r>
          </a:p>
        </p:txBody>
      </p:sp>
      <p:sp>
        <p:nvSpPr>
          <p:cNvPr id="25" name="Rectangle: Rounded Corners 24">
            <a:extLst>
              <a:ext uri="{FF2B5EF4-FFF2-40B4-BE49-F238E27FC236}">
                <a16:creationId xmlns:a16="http://schemas.microsoft.com/office/drawing/2014/main" id="{BDF041CA-019A-E33B-B463-6FB940D794DF}"/>
              </a:ext>
            </a:extLst>
          </p:cNvPr>
          <p:cNvSpPr/>
          <p:nvPr/>
        </p:nvSpPr>
        <p:spPr>
          <a:xfrm>
            <a:off x="9110029" y="5239785"/>
            <a:ext cx="2286000" cy="1161015"/>
          </a:xfrm>
          <a:prstGeom prst="roundRect">
            <a:avLst/>
          </a:prstGeom>
          <a:solidFill>
            <a:srgbClr val="FBE5D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Co-Reference Resolution, Discourse Coherence</a:t>
            </a:r>
            <a:endParaRPr kumimoji="0" lang="en-US" sz="1600" b="0" i="0" u="none" strike="noStrike" kern="0" cap="none" spc="0" normalizeH="0" baseline="0" noProof="0" dirty="0">
              <a:ln>
                <a:noFill/>
              </a:ln>
              <a:solidFill>
                <a:prstClr val="black"/>
              </a:solidFill>
              <a:effectLst/>
              <a:uLnTx/>
              <a:uFillTx/>
              <a:latin typeface="Calibri" panose="020F0502020204030204"/>
              <a:ea typeface="新細明體"/>
              <a:cs typeface="+mn-cs"/>
            </a:endParaRPr>
          </a:p>
        </p:txBody>
      </p:sp>
      <p:cxnSp>
        <p:nvCxnSpPr>
          <p:cNvPr id="4" name="Straight Arrow Connector 3">
            <a:extLst>
              <a:ext uri="{FF2B5EF4-FFF2-40B4-BE49-F238E27FC236}">
                <a16:creationId xmlns:a16="http://schemas.microsoft.com/office/drawing/2014/main" id="{A25F2E68-29B7-37B6-E2A0-D252D7EE1121}"/>
              </a:ext>
            </a:extLst>
          </p:cNvPr>
          <p:cNvCxnSpPr/>
          <p:nvPr/>
        </p:nvCxnSpPr>
        <p:spPr bwMode="auto">
          <a:xfrm>
            <a:off x="888829" y="2834428"/>
            <a:ext cx="0" cy="3566372"/>
          </a:xfrm>
          <a:prstGeom prst="straightConnector1">
            <a:avLst/>
          </a:prstGeom>
          <a:solidFill>
            <a:schemeClr val="accent1"/>
          </a:solidFill>
          <a:ln w="9525" cap="flat" cmpd="sng" algn="ctr">
            <a:solidFill>
              <a:schemeClr val="tx1"/>
            </a:solidFill>
            <a:prstDash val="solid"/>
            <a:miter lim="800000"/>
            <a:headEnd type="none" w="med" len="med"/>
            <a:tailEnd type="triangle" w="med" len="lg"/>
          </a:ln>
          <a:effectLst/>
        </p:spPr>
      </p:cxnSp>
      <p:cxnSp>
        <p:nvCxnSpPr>
          <p:cNvPr id="6" name="Straight Arrow Connector 5">
            <a:extLst>
              <a:ext uri="{FF2B5EF4-FFF2-40B4-BE49-F238E27FC236}">
                <a16:creationId xmlns:a16="http://schemas.microsoft.com/office/drawing/2014/main" id="{477E466F-E388-DDEB-1FB1-05DC1BE0FC4F}"/>
              </a:ext>
            </a:extLst>
          </p:cNvPr>
          <p:cNvCxnSpPr/>
          <p:nvPr/>
        </p:nvCxnSpPr>
        <p:spPr bwMode="auto">
          <a:xfrm>
            <a:off x="2050298" y="1846612"/>
            <a:ext cx="9345731" cy="0"/>
          </a:xfrm>
          <a:prstGeom prst="straightConnector1">
            <a:avLst/>
          </a:prstGeom>
          <a:solidFill>
            <a:schemeClr val="accent1"/>
          </a:solidFill>
          <a:ln w="9525" cap="flat" cmpd="sng" algn="ctr">
            <a:solidFill>
              <a:schemeClr val="tx1"/>
            </a:solidFill>
            <a:prstDash val="solid"/>
            <a:miter lim="800000"/>
            <a:headEnd type="none" w="med" len="med"/>
            <a:tailEnd type="triangle" w="med" len="lg"/>
          </a:ln>
          <a:effectLst/>
        </p:spPr>
      </p:cxnSp>
      <p:sp>
        <p:nvSpPr>
          <p:cNvPr id="2" name="TextBox 1"/>
          <p:cNvSpPr txBox="1"/>
          <p:nvPr/>
        </p:nvSpPr>
        <p:spPr>
          <a:xfrm rot="16200000">
            <a:off x="-59323" y="4600750"/>
            <a:ext cx="1524000"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Text Granularity</a:t>
            </a:r>
            <a:endPar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26" name="TextBox 25"/>
          <p:cNvSpPr txBox="1"/>
          <p:nvPr/>
        </p:nvSpPr>
        <p:spPr>
          <a:xfrm>
            <a:off x="4724400" y="1371600"/>
            <a:ext cx="4038600"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Natural Language Understanding Hierarchy</a:t>
            </a:r>
            <a:endPar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Tree>
    <p:extLst>
      <p:ext uri="{BB962C8B-B14F-4D97-AF65-F5344CB8AC3E}">
        <p14:creationId xmlns:p14="http://schemas.microsoft.com/office/powerpoint/2010/main" val="429377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out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out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outVertic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arn(outVertical)">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cxnSp>
        <p:nvCxnSpPr>
          <p:cNvPr id="7" name="Straight Arrow Connector 6"/>
          <p:cNvCxnSpPr>
            <a:stCxn id="9" idx="2"/>
            <a:endCxn id="10" idx="0"/>
          </p:cNvCxnSpPr>
          <p:nvPr/>
        </p:nvCxnSpPr>
        <p:spPr bwMode="auto">
          <a:xfrm flipH="1">
            <a:off x="4587566" y="2814865"/>
            <a:ext cx="1" cy="27260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nvGrpSpPr>
          <p:cNvPr id="4" name="Group 3">
            <a:extLst>
              <a:ext uri="{FF2B5EF4-FFF2-40B4-BE49-F238E27FC236}">
                <a16:creationId xmlns:a16="http://schemas.microsoft.com/office/drawing/2014/main" id="{201BED9C-460B-1207-A992-76AA4DE2E44F}"/>
              </a:ext>
            </a:extLst>
          </p:cNvPr>
          <p:cNvGrpSpPr/>
          <p:nvPr/>
        </p:nvGrpSpPr>
        <p:grpSpPr>
          <a:xfrm>
            <a:off x="457200" y="1447801"/>
            <a:ext cx="5613400" cy="5105399"/>
            <a:chOff x="457200" y="1447801"/>
            <a:chExt cx="5613400" cy="5105399"/>
          </a:xfrm>
        </p:grpSpPr>
        <p:sp>
          <p:nvSpPr>
            <p:cNvPr id="5" name="Rectangle: Rounded Corners 20">
              <a:extLst>
                <a:ext uri="{FF2B5EF4-FFF2-40B4-BE49-F238E27FC236}">
                  <a16:creationId xmlns:a16="http://schemas.microsoft.com/office/drawing/2014/main" id="{D472D5F3-07FC-B815-492B-0CC18CCF2493}"/>
                </a:ext>
              </a:extLst>
            </p:cNvPr>
            <p:cNvSpPr/>
            <p:nvPr/>
          </p:nvSpPr>
          <p:spPr>
            <a:xfrm>
              <a:off x="457200" y="1447801"/>
              <a:ext cx="5613400" cy="655200"/>
            </a:xfrm>
            <a:prstGeom prst="round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Tokenization/Segmentation</a:t>
              </a:r>
              <a:endParaRPr kumimoji="0" lang="en-US"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val="0"/>
                </a:ext>
              </a:extLst>
            </a:blip>
            <a:srcRect l="4878" t="30081" r="4878" b="5895"/>
            <a:stretch/>
          </p:blipFill>
          <p:spPr>
            <a:xfrm>
              <a:off x="457200" y="2332964"/>
              <a:ext cx="2590801" cy="910281"/>
            </a:xfrm>
            <a:prstGeom prst="rect">
              <a:avLst/>
            </a:prstGeom>
          </p:spPr>
        </p:pic>
        <p:sp>
          <p:nvSpPr>
            <p:cNvPr id="9" name="Rectangle 8">
              <a:extLst>
                <a:ext uri="{FF2B5EF4-FFF2-40B4-BE49-F238E27FC236}">
                  <a16:creationId xmlns:a16="http://schemas.microsoft.com/office/drawing/2014/main" id="{C4F46FAA-217F-A687-FA34-80412FDE7FDF}"/>
                </a:ext>
              </a:extLst>
            </p:cNvPr>
            <p:cNvSpPr/>
            <p:nvPr/>
          </p:nvSpPr>
          <p:spPr bwMode="auto">
            <a:xfrm>
              <a:off x="3104534" y="2332965"/>
              <a:ext cx="2966065" cy="481900"/>
            </a:xfrm>
            <a:prstGeom prst="rect">
              <a:avLst/>
            </a:prstGeom>
            <a:solidFill>
              <a:srgbClr val="FFC000">
                <a:alpha val="2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zh-TW" altLang="en-US"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下雨天留客天留我不留</a:t>
              </a:r>
              <a:endParaRPr kumimoji="1" lang="en-US"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mn-cs"/>
              </a:endParaRPr>
            </a:p>
          </p:txBody>
        </p:sp>
        <p:sp>
          <p:nvSpPr>
            <p:cNvPr id="10" name="Rectangle 9">
              <a:extLst>
                <a:ext uri="{FF2B5EF4-FFF2-40B4-BE49-F238E27FC236}">
                  <a16:creationId xmlns:a16="http://schemas.microsoft.com/office/drawing/2014/main" id="{C4F46FAA-217F-A687-FA34-80412FDE7FDF}"/>
                </a:ext>
              </a:extLst>
            </p:cNvPr>
            <p:cNvSpPr/>
            <p:nvPr/>
          </p:nvSpPr>
          <p:spPr bwMode="auto">
            <a:xfrm>
              <a:off x="3104533" y="3087470"/>
              <a:ext cx="2966065" cy="717994"/>
            </a:xfrm>
            <a:prstGeom prst="rect">
              <a:avLst/>
            </a:prstGeom>
            <a:solidFill>
              <a:srgbClr val="FFC000">
                <a:alpha val="2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zh-TW" altLang="en-US"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下雨</a:t>
              </a:r>
              <a:r>
                <a:rPr kumimoji="1" lang="en-US" altLang="zh-TW"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a:t>
              </a:r>
              <a:r>
                <a:rPr kumimoji="1" lang="zh-TW" altLang="en-US"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天留客</a:t>
              </a:r>
              <a:r>
                <a:rPr kumimoji="1" lang="en-US" altLang="zh-TW"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a:t>
              </a:r>
              <a:r>
                <a:rPr kumimoji="1" lang="zh-TW" altLang="en-US"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天留</a:t>
              </a:r>
              <a:r>
                <a:rPr kumimoji="1" lang="en-US" altLang="zh-TW"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a:t>
              </a:r>
              <a:r>
                <a:rPr kumimoji="1" lang="zh-TW" altLang="en-US"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 我不留</a:t>
              </a:r>
              <a:r>
                <a:rPr kumimoji="1" lang="en-US" altLang="zh-TW"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a:t>
              </a:r>
            </a:p>
            <a:p>
              <a:pPr marL="0" marR="0" lvl="0" indent="0" algn="l" defTabSz="914400" rtl="0" eaLnBrk="1" fontAlgn="base" latinLnBrk="0" hangingPunct="1">
                <a:lnSpc>
                  <a:spcPct val="100000"/>
                </a:lnSpc>
                <a:spcBef>
                  <a:spcPts val="0"/>
                </a:spcBef>
                <a:spcAft>
                  <a:spcPct val="0"/>
                </a:spcAft>
                <a:buClrTx/>
                <a:buSzTx/>
                <a:buFontTx/>
                <a:buNone/>
                <a:tabLst/>
                <a:defRPr/>
              </a:pPr>
              <a:r>
                <a:rPr kumimoji="1" lang="zh-TW" altLang="en-US"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下雨天</a:t>
              </a:r>
              <a:r>
                <a:rPr kumimoji="1" lang="en-US" altLang="zh-TW"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a:t>
              </a:r>
              <a:r>
                <a:rPr kumimoji="1" lang="zh-TW" altLang="en-US"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留客天</a:t>
              </a:r>
              <a:r>
                <a:rPr kumimoji="1" lang="en-US" altLang="zh-TW"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a:t>
              </a:r>
              <a:r>
                <a:rPr kumimoji="1" lang="zh-TW" altLang="en-US"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留我不</a:t>
              </a:r>
              <a:r>
                <a:rPr kumimoji="1" lang="en-US" altLang="zh-TW"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a:t>
              </a:r>
              <a:r>
                <a:rPr kumimoji="1" lang="zh-TW" altLang="en-US"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留</a:t>
              </a:r>
              <a:r>
                <a:rPr kumimoji="1" lang="en-US" altLang="zh-TW"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Calibri" panose="020F0502020204030204" pitchFamily="34" charset="0"/>
                </a:rPr>
                <a:t>!</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1" lang="en-US" sz="1800" b="0" i="0" u="none" strike="noStrike" kern="1200" cap="none" spc="0" normalizeH="0" baseline="0" noProof="0" dirty="0">
                <a:ln>
                  <a:noFill/>
                </a:ln>
                <a:solidFill>
                  <a:srgbClr val="000000"/>
                </a:solidFill>
                <a:effectLst/>
                <a:uLnTx/>
                <a:uFillTx/>
                <a:latin typeface="KaiTi" panose="02010609060101010101" pitchFamily="49" charset="-122"/>
                <a:ea typeface="KaiTi" panose="02010609060101010101" pitchFamily="49" charset="-122"/>
                <a:cs typeface="+mn-cs"/>
              </a:endParaRPr>
            </a:p>
          </p:txBody>
        </p:sp>
        <p:pic>
          <p:nvPicPr>
            <p:cNvPr id="12" name="Picture 11"/>
            <p:cNvPicPr>
              <a:picLocks noChangeAspect="1"/>
            </p:cNvPicPr>
            <p:nvPr/>
          </p:nvPicPr>
          <p:blipFill>
            <a:blip r:embed="rId4"/>
            <a:stretch>
              <a:fillRect/>
            </a:stretch>
          </p:blipFill>
          <p:spPr>
            <a:xfrm>
              <a:off x="876031" y="3962400"/>
              <a:ext cx="4775736" cy="1240826"/>
            </a:xfrm>
            <a:prstGeom prst="rect">
              <a:avLst/>
            </a:prstGeom>
          </p:spPr>
        </p:pic>
        <p:sp>
          <p:nvSpPr>
            <p:cNvPr id="18" name="TextBox 17"/>
            <p:cNvSpPr txBox="1"/>
            <p:nvPr/>
          </p:nvSpPr>
          <p:spPr>
            <a:xfrm>
              <a:off x="508002" y="5352871"/>
              <a:ext cx="5486400"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Given a sequence of characters, word tokenization is the task of chopping it up into pieces, called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word tokens</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Word tokenization in Chinese is known as Chinese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Word Segmentation</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identifying the boundaries of words.</a:t>
              </a:r>
            </a:p>
          </p:txBody>
        </p:sp>
      </p:grpSp>
      <p:grpSp>
        <p:nvGrpSpPr>
          <p:cNvPr id="3" name="Group 2">
            <a:extLst>
              <a:ext uri="{FF2B5EF4-FFF2-40B4-BE49-F238E27FC236}">
                <a16:creationId xmlns:a16="http://schemas.microsoft.com/office/drawing/2014/main" id="{99EB3FF2-7A11-4CD1-91FE-7D6B6003B97A}"/>
              </a:ext>
            </a:extLst>
          </p:cNvPr>
          <p:cNvGrpSpPr/>
          <p:nvPr/>
        </p:nvGrpSpPr>
        <p:grpSpPr>
          <a:xfrm>
            <a:off x="6197600" y="1447800"/>
            <a:ext cx="5487987" cy="5105400"/>
            <a:chOff x="6197600" y="1447800"/>
            <a:chExt cx="5487987" cy="5105400"/>
          </a:xfrm>
        </p:grpSpPr>
        <p:sp>
          <p:nvSpPr>
            <p:cNvPr id="6" name="Rectangle: Rounded Corners 20">
              <a:extLst>
                <a:ext uri="{FF2B5EF4-FFF2-40B4-BE49-F238E27FC236}">
                  <a16:creationId xmlns:a16="http://schemas.microsoft.com/office/drawing/2014/main" id="{D472D5F3-07FC-B815-492B-0CC18CCF2493}"/>
                </a:ext>
              </a:extLst>
            </p:cNvPr>
            <p:cNvSpPr/>
            <p:nvPr/>
          </p:nvSpPr>
          <p:spPr>
            <a:xfrm>
              <a:off x="6197600" y="1447800"/>
              <a:ext cx="5487987" cy="655200"/>
            </a:xfrm>
            <a:prstGeom prst="round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Lemmatization/Stemming</a:t>
              </a:r>
            </a:p>
          </p:txBody>
        </p:sp>
        <p:sp>
          <p:nvSpPr>
            <p:cNvPr id="22" name="TextBox 21"/>
            <p:cNvSpPr txBox="1"/>
            <p:nvPr/>
          </p:nvSpPr>
          <p:spPr>
            <a:xfrm>
              <a:off x="6324600" y="5075872"/>
              <a:ext cx="5308601"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Lemmatization</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is to reduce inflectional forms (surface form) and sometimes derivationally related forms of a word to a common lemmatized (base, root) form or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lemma</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Stemming</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is a naive version of morphological analysis which simply strip off affixes. </a:t>
              </a:r>
            </a:p>
          </p:txBody>
        </p:sp>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3778" t="32222" r="3066" b="25556"/>
            <a:stretch/>
          </p:blipFill>
          <p:spPr>
            <a:xfrm>
              <a:off x="6847231" y="3748845"/>
              <a:ext cx="4049369" cy="1174627"/>
            </a:xfrm>
            <a:prstGeom prst="rect">
              <a:avLst/>
            </a:prstGeom>
          </p:spPr>
        </p:pic>
        <p:pic>
          <p:nvPicPr>
            <p:cNvPr id="16" name="Picture 15"/>
            <p:cNvPicPr>
              <a:picLocks noChangeAspect="1"/>
            </p:cNvPicPr>
            <p:nvPr/>
          </p:nvPicPr>
          <p:blipFill>
            <a:blip r:embed="rId6"/>
            <a:stretch>
              <a:fillRect/>
            </a:stretch>
          </p:blipFill>
          <p:spPr>
            <a:xfrm>
              <a:off x="6578599" y="2270171"/>
              <a:ext cx="4775201" cy="1539829"/>
            </a:xfrm>
            <a:prstGeom prst="rect">
              <a:avLst/>
            </a:prstGeom>
          </p:spPr>
        </p:pic>
      </p:grpSp>
    </p:spTree>
    <p:extLst>
      <p:ext uri="{BB962C8B-B14F-4D97-AF65-F5344CB8AC3E}">
        <p14:creationId xmlns:p14="http://schemas.microsoft.com/office/powerpoint/2010/main" val="319084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xit" presetSubtype="8" fill="hold" nodeType="withEffect">
                                  <p:stCondLst>
                                    <p:cond delay="0"/>
                                  </p:stCondLst>
                                  <p:childTnLst>
                                    <p:animEffect transition="out" filter="wipe(left)">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7570" name="Rectangle 2">
            <a:extLst>
              <a:ext uri="{FF2B5EF4-FFF2-40B4-BE49-F238E27FC236}">
                <a16:creationId xmlns:a16="http://schemas.microsoft.com/office/drawing/2014/main" id="{1C087A2D-F529-42EA-A66D-DC5959AC03EB}"/>
              </a:ext>
            </a:extLst>
          </p:cNvPr>
          <p:cNvSpPr>
            <a:spLocks noChangeArrowheads="1"/>
          </p:cNvSpPr>
          <p:nvPr/>
        </p:nvSpPr>
        <p:spPr bwMode="auto">
          <a:xfrm>
            <a:off x="3840480" y="2194560"/>
            <a:ext cx="8321040" cy="15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algn="ctr" eaLnBrk="1" hangingPunct="1">
              <a:spcBef>
                <a:spcPts val="600"/>
              </a:spcBef>
              <a:buClr>
                <a:schemeClr val="bg2"/>
              </a:buClr>
              <a:buSzPct val="75000"/>
            </a:pPr>
            <a:r>
              <a:rPr lang="en-GB" altLang="zh-CN" sz="4400" b="1" dirty="0">
                <a:solidFill>
                  <a:schemeClr val="bg1"/>
                </a:solidFill>
              </a:rPr>
              <a:t>Introduction to Natural Language </a:t>
            </a:r>
            <a:r>
              <a:rPr lang="en-US" altLang="zh-CN" sz="4400" b="1" dirty="0">
                <a:solidFill>
                  <a:schemeClr val="bg1"/>
                </a:solidFill>
              </a:rPr>
              <a:t>Process (Part 1)</a:t>
            </a:r>
            <a:endParaRPr lang="en-GB" altLang="zh-TW" sz="4400" b="1" dirty="0">
              <a:solidFill>
                <a:schemeClr val="bg1"/>
              </a:solidFill>
            </a:endParaRPr>
          </a:p>
        </p:txBody>
      </p:sp>
    </p:spTree>
    <p:extLst>
      <p:ext uri="{BB962C8B-B14F-4D97-AF65-F5344CB8AC3E}">
        <p14:creationId xmlns:p14="http://schemas.microsoft.com/office/powerpoint/2010/main" val="3045666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grpSp>
        <p:nvGrpSpPr>
          <p:cNvPr id="3" name="Group 2">
            <a:extLst>
              <a:ext uri="{FF2B5EF4-FFF2-40B4-BE49-F238E27FC236}">
                <a16:creationId xmlns:a16="http://schemas.microsoft.com/office/drawing/2014/main" id="{94F00F45-445F-486D-6587-8FD4D34814AC}"/>
              </a:ext>
            </a:extLst>
          </p:cNvPr>
          <p:cNvGrpSpPr/>
          <p:nvPr/>
        </p:nvGrpSpPr>
        <p:grpSpPr>
          <a:xfrm>
            <a:off x="152400" y="1371602"/>
            <a:ext cx="3913239" cy="4899122"/>
            <a:chOff x="152400" y="1371602"/>
            <a:chExt cx="3913239" cy="4899122"/>
          </a:xfrm>
        </p:grpSpPr>
        <p:sp>
          <p:nvSpPr>
            <p:cNvPr id="5" name="Rectangle: Rounded Corners 21">
              <a:extLst>
                <a:ext uri="{FF2B5EF4-FFF2-40B4-BE49-F238E27FC236}">
                  <a16:creationId xmlns:a16="http://schemas.microsoft.com/office/drawing/2014/main" id="{FECCF17F-FBD7-DFCB-AA4F-39B57225694A}"/>
                </a:ext>
              </a:extLst>
            </p:cNvPr>
            <p:cNvSpPr/>
            <p:nvPr/>
          </p:nvSpPr>
          <p:spPr>
            <a:xfrm>
              <a:off x="152400" y="1371602"/>
              <a:ext cx="3913239" cy="655322"/>
            </a:xfrm>
            <a:prstGeom prst="round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Part-of-Speech Tagging</a:t>
              </a:r>
              <a:endParaRPr kumimoji="0" lang="en-US"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8" name="Picture 7">
              <a:extLst>
                <a:ext uri="{FF2B5EF4-FFF2-40B4-BE49-F238E27FC236}">
                  <a16:creationId xmlns:a16="http://schemas.microsoft.com/office/drawing/2014/main" id="{B3738685-7CC1-4153-9C9B-763B8BA3130E}"/>
                </a:ext>
              </a:extLst>
            </p:cNvPr>
            <p:cNvPicPr>
              <a:picLocks noChangeAspect="1"/>
            </p:cNvPicPr>
            <p:nvPr/>
          </p:nvPicPr>
          <p:blipFill>
            <a:blip r:embed="rId3"/>
            <a:stretch>
              <a:fillRect/>
            </a:stretch>
          </p:blipFill>
          <p:spPr>
            <a:xfrm>
              <a:off x="576112" y="2132211"/>
              <a:ext cx="3065814" cy="1755466"/>
            </a:xfrm>
            <a:prstGeom prst="rect">
              <a:avLst/>
            </a:prstGeom>
          </p:spPr>
        </p:pic>
        <p:sp>
          <p:nvSpPr>
            <p:cNvPr id="2" name="TextBox 1"/>
            <p:cNvSpPr txBox="1"/>
            <p:nvPr/>
          </p:nvSpPr>
          <p:spPr>
            <a:xfrm>
              <a:off x="152400" y="3962400"/>
              <a:ext cx="3913239"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Part-of-Speech (for short POS) is the name for a group words, which have similar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grammatical functions</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such as noun, verb, pronoun, proposition, adverb, and conjunction, etc.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Part-of-Speech tagging</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is a task of assigning a Part-of-Speech tag (like noun, verb, adjectives) to each word in a sentence.</a:t>
              </a:r>
            </a:p>
          </p:txBody>
        </p:sp>
      </p:grpSp>
      <p:grpSp>
        <p:nvGrpSpPr>
          <p:cNvPr id="4" name="Group 3">
            <a:extLst>
              <a:ext uri="{FF2B5EF4-FFF2-40B4-BE49-F238E27FC236}">
                <a16:creationId xmlns:a16="http://schemas.microsoft.com/office/drawing/2014/main" id="{1AB40447-4F70-4BE6-B9D3-725562EB94E0}"/>
              </a:ext>
            </a:extLst>
          </p:cNvPr>
          <p:cNvGrpSpPr/>
          <p:nvPr/>
        </p:nvGrpSpPr>
        <p:grpSpPr>
          <a:xfrm>
            <a:off x="4065639" y="1371600"/>
            <a:ext cx="7273413" cy="5421806"/>
            <a:chOff x="4065639" y="1371600"/>
            <a:chExt cx="7273413" cy="5421806"/>
          </a:xfrm>
        </p:grpSpPr>
        <p:sp>
          <p:nvSpPr>
            <p:cNvPr id="6" name="Rectangle: Rounded Corners 21">
              <a:extLst>
                <a:ext uri="{FF2B5EF4-FFF2-40B4-BE49-F238E27FC236}">
                  <a16:creationId xmlns:a16="http://schemas.microsoft.com/office/drawing/2014/main" id="{FECCF17F-FBD7-DFCB-AA4F-39B57225694A}"/>
                </a:ext>
              </a:extLst>
            </p:cNvPr>
            <p:cNvSpPr/>
            <p:nvPr/>
          </p:nvSpPr>
          <p:spPr>
            <a:xfrm>
              <a:off x="4139380" y="1371600"/>
              <a:ext cx="3913239" cy="655322"/>
            </a:xfrm>
            <a:prstGeom prst="round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Syntactic Parsing</a:t>
              </a:r>
              <a:endParaRPr kumimoji="0" lang="en-US"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10" name="Picture 9">
              <a:extLst>
                <a:ext uri="{FF2B5EF4-FFF2-40B4-BE49-F238E27FC236}">
                  <a16:creationId xmlns:a16="http://schemas.microsoft.com/office/drawing/2014/main" id="{311C8AFF-936E-5203-6516-D306BEDCF53E}"/>
                </a:ext>
              </a:extLst>
            </p:cNvPr>
            <p:cNvPicPr>
              <a:picLocks noChangeAspect="1"/>
            </p:cNvPicPr>
            <p:nvPr/>
          </p:nvPicPr>
          <p:blipFill rotWithShape="1">
            <a:blip r:embed="rId4"/>
            <a:srcRect r="495"/>
            <a:stretch/>
          </p:blipFill>
          <p:spPr>
            <a:xfrm>
              <a:off x="4163962" y="2156792"/>
              <a:ext cx="3913238" cy="2741232"/>
            </a:xfrm>
            <a:prstGeom prst="rect">
              <a:avLst/>
            </a:prstGeom>
          </p:spPr>
        </p:pic>
        <p:sp>
          <p:nvSpPr>
            <p:cNvPr id="13" name="TextBox 12"/>
            <p:cNvSpPr txBox="1"/>
            <p:nvPr/>
          </p:nvSpPr>
          <p:spPr>
            <a:xfrm>
              <a:off x="4065639" y="5593077"/>
              <a:ext cx="7273413"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1" lang="en-US" altLang="zh-TW"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Syntactic parsing </a:t>
              </a:r>
              <a:r>
                <a:rPr kumimoji="1"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to assign a </a:t>
              </a:r>
              <a:r>
                <a:rPr kumimoji="1" lang="en-US" altLang="zh-TW"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syntactic structure</a:t>
              </a:r>
              <a:r>
                <a:rPr kumimoji="1"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to a sentence. Constituency parsing focuses on the </a:t>
              </a:r>
              <a:r>
                <a:rPr kumimoji="1" lang="en-US" altLang="zh-TW"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constituent (phrase) structure</a:t>
              </a:r>
              <a:r>
                <a:rPr kumimoji="1"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while dependency parsing describes the syntactic structure with of the </a:t>
              </a:r>
              <a:r>
                <a:rPr kumimoji="1" lang="en-US" altLang="zh-TW"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grammatical relations </a:t>
              </a:r>
              <a:r>
                <a:rPr kumimoji="1" lang="en-US" altLang="zh-TW"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that hold among the words.</a:t>
              </a:r>
              <a:endParaRPr kumimoji="1"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pic>
          <p:nvPicPr>
            <p:cNvPr id="12" name="Picture 11">
              <a:extLst>
                <a:ext uri="{FF2B5EF4-FFF2-40B4-BE49-F238E27FC236}">
                  <a16:creationId xmlns:a16="http://schemas.microsoft.com/office/drawing/2014/main" id="{FDBBE88F-8D85-3EFA-57AE-612672DF757A}"/>
                </a:ext>
              </a:extLst>
            </p:cNvPr>
            <p:cNvPicPr>
              <a:picLocks noChangeAspect="1"/>
            </p:cNvPicPr>
            <p:nvPr/>
          </p:nvPicPr>
          <p:blipFill>
            <a:blip r:embed="rId5"/>
            <a:stretch>
              <a:fillRect/>
            </a:stretch>
          </p:blipFill>
          <p:spPr>
            <a:xfrm>
              <a:off x="4139380" y="4697406"/>
              <a:ext cx="3913239" cy="712794"/>
            </a:xfrm>
            <a:prstGeom prst="snip1Rect">
              <a:avLst>
                <a:gd name="adj" fmla="val 50000"/>
              </a:avLst>
            </a:prstGeom>
          </p:spPr>
        </p:pic>
      </p:grpSp>
      <p:grpSp>
        <p:nvGrpSpPr>
          <p:cNvPr id="9" name="Group 8">
            <a:extLst>
              <a:ext uri="{FF2B5EF4-FFF2-40B4-BE49-F238E27FC236}">
                <a16:creationId xmlns:a16="http://schemas.microsoft.com/office/drawing/2014/main" id="{C6BBFBD0-397C-E14B-3990-DFB8E2679219}"/>
              </a:ext>
            </a:extLst>
          </p:cNvPr>
          <p:cNvGrpSpPr/>
          <p:nvPr/>
        </p:nvGrpSpPr>
        <p:grpSpPr>
          <a:xfrm>
            <a:off x="8126361" y="1371600"/>
            <a:ext cx="3913239" cy="3229928"/>
            <a:chOff x="8126361" y="1371600"/>
            <a:chExt cx="3913239" cy="3229928"/>
          </a:xfrm>
        </p:grpSpPr>
        <p:sp>
          <p:nvSpPr>
            <p:cNvPr id="7" name="Rectangle: Rounded Corners 21">
              <a:extLst>
                <a:ext uri="{FF2B5EF4-FFF2-40B4-BE49-F238E27FC236}">
                  <a16:creationId xmlns:a16="http://schemas.microsoft.com/office/drawing/2014/main" id="{FECCF17F-FBD7-DFCB-AA4F-39B57225694A}"/>
                </a:ext>
              </a:extLst>
            </p:cNvPr>
            <p:cNvSpPr/>
            <p:nvPr/>
          </p:nvSpPr>
          <p:spPr>
            <a:xfrm>
              <a:off x="8126361" y="1371600"/>
              <a:ext cx="3913239" cy="655322"/>
            </a:xfrm>
            <a:prstGeom prst="roundRect">
              <a:avLst/>
            </a:prstGeom>
            <a:solidFill>
              <a:srgbClr val="70AD47">
                <a:lumMod val="20000"/>
                <a:lumOff val="8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Chunking/Shallow (Partial) Parsing</a:t>
              </a:r>
              <a:endParaRPr kumimoji="0" lang="en-US"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4" name="TextBox 13"/>
            <p:cNvSpPr txBox="1"/>
            <p:nvPr/>
          </p:nvSpPr>
          <p:spPr>
            <a:xfrm>
              <a:off x="8278760" y="3124200"/>
              <a:ext cx="3684640"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Chunking</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is to identify the non-overlapping segments of a sentence, such as noun phrases, verb phrases, adjective phrases, and prepositional phrases. </a:t>
              </a:r>
            </a:p>
          </p:txBody>
        </p:sp>
        <p:sp>
          <p:nvSpPr>
            <p:cNvPr id="15" name="Rectangle 14">
              <a:extLst>
                <a:ext uri="{FF2B5EF4-FFF2-40B4-BE49-F238E27FC236}">
                  <a16:creationId xmlns:a16="http://schemas.microsoft.com/office/drawing/2014/main" id="{C4F46FAA-217F-A687-FA34-80412FDE7FDF}"/>
                </a:ext>
              </a:extLst>
            </p:cNvPr>
            <p:cNvSpPr/>
            <p:nvPr/>
          </p:nvSpPr>
          <p:spPr bwMode="auto">
            <a:xfrm>
              <a:off x="8305801" y="2299892"/>
              <a:ext cx="3581400" cy="671907"/>
            </a:xfrm>
            <a:prstGeom prst="rect">
              <a:avLst/>
            </a:prstGeom>
            <a:solidFill>
              <a:srgbClr val="FFC000">
                <a:alpha val="2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a:t>
              </a:r>
              <a:r>
                <a:rPr kumimoji="1" lang="en-US" altLang="zh-CN" sz="1600" b="0" i="0" u="none" strike="noStrike" kern="1200" cap="none" spc="0" normalizeH="0" baseline="-2500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NP</a:t>
              </a:r>
              <a:r>
                <a:rPr kumimoji="1" lang="en-US" altLang="zh-CN"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6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The morning flight</a:t>
              </a:r>
              <a:r>
                <a:rPr kumimoji="1" lang="en-US" altLang="zh-CN"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from [</a:t>
              </a:r>
              <a:r>
                <a:rPr kumimoji="1" lang="en-US" altLang="zh-CN" sz="1600" b="0" i="0" u="none" strike="noStrike" kern="1200" cap="none" spc="0" normalizeH="0" baseline="-2500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NP</a:t>
              </a:r>
              <a:r>
                <a:rPr kumimoji="1" lang="en-US" altLang="zh-CN"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Denver</a:t>
              </a:r>
              <a:r>
                <a:rPr kumimoji="1" lang="en-US" altLang="zh-CN"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a:t>
              </a:r>
            </a:p>
            <a:p>
              <a:pPr marL="0" marR="0" lvl="0" indent="0" algn="l" defTabSz="914400" rtl="0" eaLnBrk="1" fontAlgn="base" latinLnBrk="0" hangingPunct="1">
                <a:lnSpc>
                  <a:spcPct val="100000"/>
                </a:lnSpc>
                <a:spcBef>
                  <a:spcPts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a:t>
              </a:r>
              <a:r>
                <a:rPr kumimoji="1" lang="en-US" altLang="zh-CN" sz="1600" b="0" i="0" u="none" strike="noStrike" kern="1200" cap="none" spc="0" normalizeH="0" baseline="-2500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VP</a:t>
              </a:r>
              <a:r>
                <a:rPr kumimoji="1" lang="en-US" altLang="zh-CN"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1600" b="0" i="0" u="none" strike="noStrike" kern="1200" cap="none" spc="0" normalizeH="0" baseline="0" noProof="0" dirty="0">
                  <a:ln>
                    <a:noFill/>
                  </a:ln>
                  <a:solidFill>
                    <a:srgbClr val="008000"/>
                  </a:solidFill>
                  <a:effectLst/>
                  <a:uLnTx/>
                  <a:uFillTx/>
                  <a:latin typeface="Calibri" panose="020F0502020204030204" pitchFamily="34" charset="0"/>
                  <a:ea typeface="新細明體" panose="02020500000000000000" pitchFamily="18" charset="-120"/>
                  <a:cs typeface="Calibri" panose="020F0502020204030204" pitchFamily="34" charset="0"/>
                </a:rPr>
                <a:t>has arrived</a:t>
              </a:r>
              <a:r>
                <a:rPr kumimoji="1" lang="en-US" altLang="zh-CN"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anose="02020500000000000000" pitchFamily="18" charset="-120"/>
                <a:cs typeface="+mn-cs"/>
              </a:endParaRPr>
            </a:p>
          </p:txBody>
        </p:sp>
      </p:grpSp>
    </p:spTree>
    <p:extLst>
      <p:ext uri="{BB962C8B-B14F-4D97-AF65-F5344CB8AC3E}">
        <p14:creationId xmlns:p14="http://schemas.microsoft.com/office/powerpoint/2010/main" val="329805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nodeType="clickEffect">
                                  <p:stCondLst>
                                    <p:cond delay="0"/>
                                  </p:stCondLst>
                                  <p:childTnLst>
                                    <p:animEffect transition="out" filter="wipe(left)">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F404620-8C1C-0633-273C-1F2A014C0AD7}"/>
              </a:ext>
            </a:extLst>
          </p:cNvPr>
          <p:cNvPicPr>
            <a:picLocks noChangeAspect="1"/>
          </p:cNvPicPr>
          <p:nvPr/>
        </p:nvPicPr>
        <p:blipFill>
          <a:blip r:embed="rId3"/>
          <a:stretch>
            <a:fillRect/>
          </a:stretch>
        </p:blipFill>
        <p:spPr>
          <a:xfrm>
            <a:off x="4468761" y="3000138"/>
            <a:ext cx="3155779" cy="2609787"/>
          </a:xfrm>
          <a:prstGeom prst="rect">
            <a:avLst/>
          </a:prstGeom>
        </p:spPr>
      </p:pic>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grpSp>
        <p:nvGrpSpPr>
          <p:cNvPr id="2" name="Group 1">
            <a:extLst>
              <a:ext uri="{FF2B5EF4-FFF2-40B4-BE49-F238E27FC236}">
                <a16:creationId xmlns:a16="http://schemas.microsoft.com/office/drawing/2014/main" id="{9C817394-6BD1-5644-8422-88B0AC002B83}"/>
              </a:ext>
            </a:extLst>
          </p:cNvPr>
          <p:cNvGrpSpPr/>
          <p:nvPr/>
        </p:nvGrpSpPr>
        <p:grpSpPr>
          <a:xfrm>
            <a:off x="471540" y="1524000"/>
            <a:ext cx="3643260" cy="3689926"/>
            <a:chOff x="471540" y="1600200"/>
            <a:chExt cx="3643260" cy="3689926"/>
          </a:xfrm>
        </p:grpSpPr>
        <p:sp>
          <p:nvSpPr>
            <p:cNvPr id="6" name="Rectangle: Rounded Corners 22">
              <a:extLst>
                <a:ext uri="{FF2B5EF4-FFF2-40B4-BE49-F238E27FC236}">
                  <a16:creationId xmlns:a16="http://schemas.microsoft.com/office/drawing/2014/main" id="{83EF50F6-3D65-73D0-CB4E-5C5E7B917D1D}"/>
                </a:ext>
              </a:extLst>
            </p:cNvPr>
            <p:cNvSpPr/>
            <p:nvPr/>
          </p:nvSpPr>
          <p:spPr>
            <a:xfrm>
              <a:off x="471540" y="1600200"/>
              <a:ext cx="3643260" cy="655200"/>
            </a:xfrm>
            <a:prstGeom prst="roundRect">
              <a:avLst/>
            </a:prstGeom>
            <a:solidFill>
              <a:srgbClr val="FFF2C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Word Sense Disambiguation</a:t>
              </a:r>
              <a:endParaRPr kumimoji="0" lang="en-US" sz="2000" b="0" i="0" u="none" strike="noStrike" kern="0" cap="none" spc="0" normalizeH="0" baseline="0" noProof="0" dirty="0">
                <a:ln>
                  <a:noFill/>
                </a:ln>
                <a:solidFill>
                  <a:prstClr val="black"/>
                </a:solidFill>
                <a:effectLst/>
                <a:uLnTx/>
                <a:uFillTx/>
                <a:latin typeface="Calibri" panose="020F0502020204030204"/>
                <a:ea typeface="新細明體"/>
                <a:cs typeface="+mn-cs"/>
              </a:endParaRPr>
            </a:p>
          </p:txBody>
        </p:sp>
        <p:pic>
          <p:nvPicPr>
            <p:cNvPr id="10" name="Picture 9">
              <a:extLst>
                <a:ext uri="{FF2B5EF4-FFF2-40B4-BE49-F238E27FC236}">
                  <a16:creationId xmlns:a16="http://schemas.microsoft.com/office/drawing/2014/main" id="{3903E5A4-ED96-4449-AB69-BC82225C7DE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6340" y="2514600"/>
              <a:ext cx="1440000" cy="1080000"/>
            </a:xfrm>
            <a:prstGeom prst="rect">
              <a:avLst/>
            </a:prstGeom>
          </p:spPr>
        </p:pic>
        <p:pic>
          <p:nvPicPr>
            <p:cNvPr id="11" name="Picture 10">
              <a:extLst>
                <a:ext uri="{FF2B5EF4-FFF2-40B4-BE49-F238E27FC236}">
                  <a16:creationId xmlns:a16="http://schemas.microsoft.com/office/drawing/2014/main" id="{FE54ADDF-395B-46D0-B578-B28F2112430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446553" y="2514600"/>
              <a:ext cx="1439647" cy="1080000"/>
            </a:xfrm>
            <a:prstGeom prst="rect">
              <a:avLst/>
            </a:prstGeom>
          </p:spPr>
        </p:pic>
        <p:sp>
          <p:nvSpPr>
            <p:cNvPr id="13" name="TextBox 12"/>
            <p:cNvSpPr txBox="1"/>
            <p:nvPr/>
          </p:nvSpPr>
          <p:spPr>
            <a:xfrm>
              <a:off x="475622" y="3812798"/>
              <a:ext cx="3639178"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Most words have many different senses.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Word sense disambiguation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(WSD) is a task of determining which sense of a word is being used in a particular context.</a:t>
              </a:r>
            </a:p>
          </p:txBody>
        </p:sp>
      </p:grpSp>
      <p:grpSp>
        <p:nvGrpSpPr>
          <p:cNvPr id="3" name="Group 2">
            <a:extLst>
              <a:ext uri="{FF2B5EF4-FFF2-40B4-BE49-F238E27FC236}">
                <a16:creationId xmlns:a16="http://schemas.microsoft.com/office/drawing/2014/main" id="{A67B016E-2B09-6199-B67F-B27A9653D4A0}"/>
              </a:ext>
            </a:extLst>
          </p:cNvPr>
          <p:cNvGrpSpPr/>
          <p:nvPr/>
        </p:nvGrpSpPr>
        <p:grpSpPr>
          <a:xfrm>
            <a:off x="4205340" y="1524002"/>
            <a:ext cx="3643260" cy="4190998"/>
            <a:chOff x="4205340" y="1600202"/>
            <a:chExt cx="3643260" cy="4190998"/>
          </a:xfrm>
        </p:grpSpPr>
        <p:sp>
          <p:nvSpPr>
            <p:cNvPr id="7" name="Rectangle: Rounded Corners 23">
              <a:extLst>
                <a:ext uri="{FF2B5EF4-FFF2-40B4-BE49-F238E27FC236}">
                  <a16:creationId xmlns:a16="http://schemas.microsoft.com/office/drawing/2014/main" id="{347A6D8C-5A5A-2BAA-302A-5C21844086D9}"/>
                </a:ext>
              </a:extLst>
            </p:cNvPr>
            <p:cNvSpPr/>
            <p:nvPr/>
          </p:nvSpPr>
          <p:spPr>
            <a:xfrm>
              <a:off x="4205340" y="1600202"/>
              <a:ext cx="3643260" cy="655200"/>
            </a:xfrm>
            <a:prstGeom prst="roundRect">
              <a:avLst/>
            </a:prstGeom>
            <a:solidFill>
              <a:srgbClr val="FFF2C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Semantic Role Labeling</a:t>
              </a:r>
            </a:p>
          </p:txBody>
        </p:sp>
        <p:sp>
          <p:nvSpPr>
            <p:cNvPr id="14" name="TextBox 13"/>
            <p:cNvSpPr txBox="1"/>
            <p:nvPr/>
          </p:nvSpPr>
          <p:spPr>
            <a:xfrm>
              <a:off x="4261464" y="4313872"/>
              <a:ext cx="3582220" cy="1477328"/>
            </a:xfrm>
            <a:prstGeom prst="rect">
              <a:avLst/>
            </a:prstGeom>
            <a:solidFill>
              <a:schemeClr val="bg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Semantic role labeling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is the task of assigning roles to spans in sentences, such as predicate, agent, patient, time, location, and instrument, etc.</a:t>
              </a:r>
            </a:p>
          </p:txBody>
        </p:sp>
        <p:pic>
          <p:nvPicPr>
            <p:cNvPr id="5" name="Picture 4"/>
            <p:cNvPicPr>
              <a:picLocks noChangeAspect="1"/>
            </p:cNvPicPr>
            <p:nvPr/>
          </p:nvPicPr>
          <p:blipFill>
            <a:blip r:embed="rId6"/>
            <a:stretch>
              <a:fillRect/>
            </a:stretch>
          </p:blipFill>
          <p:spPr>
            <a:xfrm>
              <a:off x="4261464" y="2461430"/>
              <a:ext cx="3587136" cy="1700797"/>
            </a:xfrm>
            <a:prstGeom prst="rect">
              <a:avLst/>
            </a:prstGeom>
          </p:spPr>
        </p:pic>
      </p:grpSp>
      <p:grpSp>
        <p:nvGrpSpPr>
          <p:cNvPr id="4" name="Group 3">
            <a:extLst>
              <a:ext uri="{FF2B5EF4-FFF2-40B4-BE49-F238E27FC236}">
                <a16:creationId xmlns:a16="http://schemas.microsoft.com/office/drawing/2014/main" id="{B9891076-E48E-61A5-5019-BCBDE71D7AAD}"/>
              </a:ext>
            </a:extLst>
          </p:cNvPr>
          <p:cNvGrpSpPr/>
          <p:nvPr/>
        </p:nvGrpSpPr>
        <p:grpSpPr>
          <a:xfrm>
            <a:off x="7939140" y="1524000"/>
            <a:ext cx="3707580" cy="4467998"/>
            <a:chOff x="7939140" y="1600200"/>
            <a:chExt cx="3707580" cy="4467998"/>
          </a:xfrm>
        </p:grpSpPr>
        <p:sp>
          <p:nvSpPr>
            <p:cNvPr id="9" name="Rectangle: Rounded Corners 23">
              <a:extLst>
                <a:ext uri="{FF2B5EF4-FFF2-40B4-BE49-F238E27FC236}">
                  <a16:creationId xmlns:a16="http://schemas.microsoft.com/office/drawing/2014/main" id="{347A6D8C-5A5A-2BAA-302A-5C21844086D9}"/>
                </a:ext>
              </a:extLst>
            </p:cNvPr>
            <p:cNvSpPr/>
            <p:nvPr/>
          </p:nvSpPr>
          <p:spPr>
            <a:xfrm>
              <a:off x="7939140" y="1600200"/>
              <a:ext cx="3554360" cy="655200"/>
            </a:xfrm>
            <a:prstGeom prst="roundRect">
              <a:avLst/>
            </a:prstGeom>
            <a:solidFill>
              <a:srgbClr val="FFF2C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Abstract Meaning Representation (AMR) Parsing</a:t>
              </a:r>
            </a:p>
          </p:txBody>
        </p:sp>
        <p:sp>
          <p:nvSpPr>
            <p:cNvPr id="17" name="TextBox 16"/>
            <p:cNvSpPr txBox="1"/>
            <p:nvPr/>
          </p:nvSpPr>
          <p:spPr>
            <a:xfrm>
              <a:off x="8153400" y="4313872"/>
              <a:ext cx="3493320"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Abstract Meaning Representation (AMR) is a semantic representation language. AMR graphs are rooted, labeled, directed, acyclic graphs (DAGs), comprising whole sentences.</a:t>
              </a:r>
            </a:p>
          </p:txBody>
        </p:sp>
        <p:pic>
          <p:nvPicPr>
            <p:cNvPr id="15" name="Picture 14"/>
            <p:cNvPicPr>
              <a:picLocks noChangeAspect="1"/>
            </p:cNvPicPr>
            <p:nvPr/>
          </p:nvPicPr>
          <p:blipFill>
            <a:blip r:embed="rId7"/>
            <a:stretch>
              <a:fillRect/>
            </a:stretch>
          </p:blipFill>
          <p:spPr>
            <a:xfrm>
              <a:off x="9100740" y="2514600"/>
              <a:ext cx="1585967" cy="1581176"/>
            </a:xfrm>
            <a:prstGeom prst="rect">
              <a:avLst/>
            </a:prstGeom>
          </p:spPr>
        </p:pic>
      </p:grpSp>
      <p:pic>
        <p:nvPicPr>
          <p:cNvPr id="8" name="Picture 7">
            <a:hlinkClick r:id="rId8"/>
            <a:extLst>
              <a:ext uri="{FF2B5EF4-FFF2-40B4-BE49-F238E27FC236}">
                <a16:creationId xmlns:a16="http://schemas.microsoft.com/office/drawing/2014/main" id="{A2933025-4956-32F3-0444-0CE9E48C6AEE}"/>
              </a:ext>
            </a:extLst>
          </p:cNvPr>
          <p:cNvPicPr>
            <a:picLocks noChangeAspect="1"/>
          </p:cNvPicPr>
          <p:nvPr/>
        </p:nvPicPr>
        <p:blipFill>
          <a:blip r:embed="rId9"/>
          <a:stretch>
            <a:fillRect/>
          </a:stretch>
        </p:blipFill>
        <p:spPr>
          <a:xfrm>
            <a:off x="556260" y="5334000"/>
            <a:ext cx="2872740" cy="1024631"/>
          </a:xfrm>
          <a:prstGeom prst="rect">
            <a:avLst/>
          </a:prstGeom>
        </p:spPr>
      </p:pic>
      <p:sp>
        <p:nvSpPr>
          <p:cNvPr id="12" name="Rectangle: Rounded Corners 22">
            <a:extLst>
              <a:ext uri="{FF2B5EF4-FFF2-40B4-BE49-F238E27FC236}">
                <a16:creationId xmlns:a16="http://schemas.microsoft.com/office/drawing/2014/main" id="{1E2C050F-D28E-1D89-791A-7A852448CDB0}"/>
              </a:ext>
            </a:extLst>
          </p:cNvPr>
          <p:cNvSpPr/>
          <p:nvPr/>
        </p:nvSpPr>
        <p:spPr>
          <a:xfrm>
            <a:off x="4225021" y="5896462"/>
            <a:ext cx="3643260" cy="655200"/>
          </a:xfrm>
          <a:prstGeom prst="roundRect">
            <a:avLst/>
          </a:prstGeom>
          <a:solidFill>
            <a:srgbClr val="FFF2C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600" i="0" u="none" strike="noStrike" kern="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Word Embeddings</a:t>
            </a:r>
            <a:endParaRPr kumimoji="0" lang="en-US" sz="2600" i="0" u="none" strike="noStrike" kern="0" cap="none" spc="0" normalizeH="0" baseline="0" noProof="0" dirty="0">
              <a:ln>
                <a:noFill/>
              </a:ln>
              <a:solidFill>
                <a:srgbClr val="FF0000"/>
              </a:solidFill>
              <a:effectLst/>
              <a:uLnTx/>
              <a:uFillTx/>
              <a:latin typeface="Calibri" panose="020F0502020204030204"/>
              <a:ea typeface="新細明體"/>
              <a:cs typeface="+mn-cs"/>
            </a:endParaRPr>
          </a:p>
        </p:txBody>
      </p:sp>
    </p:spTree>
    <p:extLst>
      <p:ext uri="{BB962C8B-B14F-4D97-AF65-F5344CB8AC3E}">
        <p14:creationId xmlns:p14="http://schemas.microsoft.com/office/powerpoint/2010/main" val="304745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22" presetClass="exit" presetSubtype="8" fill="hold" nodeType="withEffect">
                                  <p:stCondLst>
                                    <p:cond delay="0"/>
                                  </p:stCondLst>
                                  <p:childTnLst>
                                    <p:animEffect transition="out" filter="wipe(left)">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nodeType="clickEffect">
                                  <p:stCondLst>
                                    <p:cond delay="0"/>
                                  </p:stCondLst>
                                  <p:childTnLst>
                                    <p:animEffect transition="out" filter="wipe(left)">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nodeType="clickEffect">
                                  <p:stCondLst>
                                    <p:cond delay="0"/>
                                  </p:stCondLst>
                                  <p:childTnLst>
                                    <p:animEffect transition="out" filter="wipe(left)">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par>
                                <p:cTn id="35" presetID="53" presetClass="entr" presetSubtype="16"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grpSp>
        <p:nvGrpSpPr>
          <p:cNvPr id="3" name="Group 2">
            <a:extLst>
              <a:ext uri="{FF2B5EF4-FFF2-40B4-BE49-F238E27FC236}">
                <a16:creationId xmlns:a16="http://schemas.microsoft.com/office/drawing/2014/main" id="{86C0F17B-88B2-6E41-AE95-57596122D775}"/>
              </a:ext>
            </a:extLst>
          </p:cNvPr>
          <p:cNvGrpSpPr/>
          <p:nvPr/>
        </p:nvGrpSpPr>
        <p:grpSpPr>
          <a:xfrm>
            <a:off x="4876800" y="1528916"/>
            <a:ext cx="6705600" cy="5042650"/>
            <a:chOff x="4876800" y="1528916"/>
            <a:chExt cx="6705600" cy="5042650"/>
          </a:xfrm>
        </p:grpSpPr>
        <p:sp>
          <p:nvSpPr>
            <p:cNvPr id="7" name="Rectangle: Rounded Corners 24">
              <a:extLst>
                <a:ext uri="{FF2B5EF4-FFF2-40B4-BE49-F238E27FC236}">
                  <a16:creationId xmlns:a16="http://schemas.microsoft.com/office/drawing/2014/main" id="{BDF041CA-019A-E33B-B463-6FB940D794DF}"/>
                </a:ext>
              </a:extLst>
            </p:cNvPr>
            <p:cNvSpPr/>
            <p:nvPr/>
          </p:nvSpPr>
          <p:spPr>
            <a:xfrm>
              <a:off x="4876800" y="1528916"/>
              <a:ext cx="6705600" cy="655200"/>
            </a:xfrm>
            <a:prstGeom prst="roundRect">
              <a:avLst/>
            </a:prstGeom>
            <a:solidFill>
              <a:srgbClr val="FBE5D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Discourse Coherence</a:t>
              </a:r>
              <a:endParaRPr kumimoji="0" lang="en-US" sz="2000" b="0" i="0" u="none" strike="noStrike" kern="0" cap="none" spc="0" normalizeH="0" baseline="0" noProof="0" dirty="0">
                <a:ln>
                  <a:noFill/>
                </a:ln>
                <a:solidFill>
                  <a:prstClr val="black"/>
                </a:solidFill>
                <a:effectLst/>
                <a:uLnTx/>
                <a:uFillTx/>
                <a:latin typeface="Calibri" panose="020F0502020204030204"/>
                <a:ea typeface="新細明體"/>
                <a:cs typeface="+mn-cs"/>
              </a:endParaRPr>
            </a:p>
          </p:txBody>
        </p:sp>
        <p:pic>
          <p:nvPicPr>
            <p:cNvPr id="9" name="Picture 8">
              <a:extLst>
                <a:ext uri="{FF2B5EF4-FFF2-40B4-BE49-F238E27FC236}">
                  <a16:creationId xmlns:a16="http://schemas.microsoft.com/office/drawing/2014/main" id="{6D2DE85B-87F2-465A-A6DB-ACDA3285F913}"/>
                </a:ext>
              </a:extLst>
            </p:cNvPr>
            <p:cNvPicPr>
              <a:picLocks noChangeAspect="1"/>
            </p:cNvPicPr>
            <p:nvPr/>
          </p:nvPicPr>
          <p:blipFill>
            <a:blip r:embed="rId3"/>
            <a:stretch>
              <a:fillRect/>
            </a:stretch>
          </p:blipFill>
          <p:spPr>
            <a:xfrm>
              <a:off x="4876800" y="2285999"/>
              <a:ext cx="6705600" cy="2695933"/>
            </a:xfrm>
            <a:prstGeom prst="rect">
              <a:avLst/>
            </a:prstGeom>
          </p:spPr>
        </p:pic>
        <p:sp>
          <p:nvSpPr>
            <p:cNvPr id="11" name="TextBox 10"/>
            <p:cNvSpPr txBox="1"/>
            <p:nvPr/>
          </p:nvSpPr>
          <p:spPr>
            <a:xfrm>
              <a:off x="4876800" y="5094238"/>
              <a:ext cx="6705600"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Coherent discourses are structured by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coherence relations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that hold between text units, e.g., defined in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Rhetorical Structure Theory</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(RST) . Given a sequence of sentences, the task of automatically determining the coherence relations between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Elementary Discourse Units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(EDU, Nuclear or Satellite) is called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RST parsing</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a:t>
              </a:r>
            </a:p>
          </p:txBody>
        </p:sp>
      </p:grpSp>
      <p:grpSp>
        <p:nvGrpSpPr>
          <p:cNvPr id="2" name="Group 1">
            <a:extLst>
              <a:ext uri="{FF2B5EF4-FFF2-40B4-BE49-F238E27FC236}">
                <a16:creationId xmlns:a16="http://schemas.microsoft.com/office/drawing/2014/main" id="{D9256BCA-7F1D-E151-F770-23A6590A723D}"/>
              </a:ext>
            </a:extLst>
          </p:cNvPr>
          <p:cNvGrpSpPr/>
          <p:nvPr/>
        </p:nvGrpSpPr>
        <p:grpSpPr>
          <a:xfrm>
            <a:off x="381000" y="1524000"/>
            <a:ext cx="4343400" cy="5079325"/>
            <a:chOff x="381000" y="1524000"/>
            <a:chExt cx="4343400" cy="5079325"/>
          </a:xfrm>
        </p:grpSpPr>
        <p:sp>
          <p:nvSpPr>
            <p:cNvPr id="6" name="Rectangle: Rounded Corners 24">
              <a:extLst>
                <a:ext uri="{FF2B5EF4-FFF2-40B4-BE49-F238E27FC236}">
                  <a16:creationId xmlns:a16="http://schemas.microsoft.com/office/drawing/2014/main" id="{BDF041CA-019A-E33B-B463-6FB940D794DF}"/>
                </a:ext>
              </a:extLst>
            </p:cNvPr>
            <p:cNvSpPr/>
            <p:nvPr/>
          </p:nvSpPr>
          <p:spPr>
            <a:xfrm>
              <a:off x="381000" y="1524000"/>
              <a:ext cx="4343400" cy="655200"/>
            </a:xfrm>
            <a:prstGeom prst="roundRect">
              <a:avLst/>
            </a:prstGeom>
            <a:solidFill>
              <a:srgbClr val="FBE5D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Co-Reference Resolution</a:t>
              </a:r>
              <a:endParaRPr kumimoji="0" lang="en-US" sz="2000" b="0" i="0" u="none" strike="noStrike" kern="0" cap="none" spc="0" normalizeH="0" baseline="0" noProof="0" dirty="0">
                <a:ln>
                  <a:noFill/>
                </a:ln>
                <a:solidFill>
                  <a:prstClr val="black"/>
                </a:solidFill>
                <a:effectLst/>
                <a:uLnTx/>
                <a:uFillTx/>
                <a:latin typeface="Calibri" panose="020F0502020204030204"/>
                <a:ea typeface="新細明體"/>
                <a:cs typeface="+mn-cs"/>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073" t="7156" r="4251" b="6995"/>
            <a:stretch/>
          </p:blipFill>
          <p:spPr>
            <a:xfrm>
              <a:off x="381000" y="2374606"/>
              <a:ext cx="4343400" cy="2121194"/>
            </a:xfrm>
            <a:prstGeom prst="rect">
              <a:avLst/>
            </a:prstGeom>
          </p:spPr>
        </p:pic>
        <p:sp>
          <p:nvSpPr>
            <p:cNvPr id="13" name="TextBox 12"/>
            <p:cNvSpPr txBox="1"/>
            <p:nvPr/>
          </p:nvSpPr>
          <p:spPr>
            <a:xfrm>
              <a:off x="381000" y="4572000"/>
              <a:ext cx="4343400" cy="2031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In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information extraction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(IE), a (named) entity is a real-world object, such as a person, location, organization, product, etc., that can be denoted with a proper name.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Co-reference resolution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is the task of determining whether two mentions (of entities) co-refer.</a:t>
              </a:r>
            </a:p>
          </p:txBody>
        </p:sp>
      </p:grpSp>
    </p:spTree>
    <p:extLst>
      <p:ext uri="{BB962C8B-B14F-4D97-AF65-F5344CB8AC3E}">
        <p14:creationId xmlns:p14="http://schemas.microsoft.com/office/powerpoint/2010/main" val="386133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1" name="TextBox 10"/>
          <p:cNvSpPr txBox="1"/>
          <p:nvPr/>
        </p:nvSpPr>
        <p:spPr>
          <a:xfrm>
            <a:off x="2863671" y="1976735"/>
            <a:ext cx="67056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Why do we care about coherence of a discourse? </a:t>
            </a:r>
          </a:p>
        </p:txBody>
      </p:sp>
      <p:graphicFrame>
        <p:nvGraphicFramePr>
          <p:cNvPr id="14" name="Table 9">
            <a:extLst>
              <a:ext uri="{FF2B5EF4-FFF2-40B4-BE49-F238E27FC236}">
                <a16:creationId xmlns:a16="http://schemas.microsoft.com/office/drawing/2014/main" id="{10F81AF1-567A-6EEC-D014-D554A2E7438C}"/>
              </a:ext>
            </a:extLst>
          </p:cNvPr>
          <p:cNvGraphicFramePr>
            <a:graphicFrameLocks noGrp="1"/>
          </p:cNvGraphicFramePr>
          <p:nvPr>
            <p:extLst>
              <p:ext uri="{D42A27DB-BD31-4B8C-83A1-F6EECF244321}">
                <p14:modId xmlns:p14="http://schemas.microsoft.com/office/powerpoint/2010/main" val="1109128502"/>
              </p:ext>
            </p:extLst>
          </p:nvPr>
        </p:nvGraphicFramePr>
        <p:xfrm>
          <a:off x="4648201" y="2746924"/>
          <a:ext cx="5410199" cy="2560320"/>
        </p:xfrm>
        <a:graphic>
          <a:graphicData uri="http://schemas.openxmlformats.org/drawingml/2006/table">
            <a:tbl>
              <a:tblPr bandRow="1">
                <a:tableStyleId>{68D230F3-CF80-4859-8CE7-A43EE81993B5}</a:tableStyleId>
              </a:tblPr>
              <a:tblGrid>
                <a:gridCol w="5410199">
                  <a:extLst>
                    <a:ext uri="{9D8B030D-6E8A-4147-A177-3AD203B41FA5}">
                      <a16:colId xmlns:a16="http://schemas.microsoft.com/office/drawing/2014/main" val="2934711937"/>
                    </a:ext>
                  </a:extLst>
                </a:gridCol>
              </a:tblGrid>
              <a:tr h="17456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John</a:t>
                      </a: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wanted to buy a </a:t>
                      </a:r>
                      <a:r>
                        <a:rPr kumimoji="1" lang="en-US" sz="1800" b="0" u="none" strike="noStrike" kern="1200" cap="none" spc="0" normalizeH="0" baseline="0" noProof="0" dirty="0">
                          <a:ln>
                            <a:noFill/>
                          </a:ln>
                          <a:solidFill>
                            <a:srgbClr val="008000"/>
                          </a:solidFill>
                          <a:effectLst/>
                          <a:uLnTx/>
                          <a:uFillTx/>
                          <a:latin typeface="Calibri" panose="020F0502020204030204" pitchFamily="34" charset="0"/>
                          <a:ea typeface="Calibri" panose="020F0502020204030204" pitchFamily="34" charset="0"/>
                          <a:cs typeface="Calibri" panose="020F0502020204030204" pitchFamily="34" charset="0"/>
                        </a:rPr>
                        <a:t>piano</a:t>
                      </a: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for his living room.</a:t>
                      </a:r>
                      <a:endPar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solidFill>
                      <a:srgbClr val="6699FF">
                        <a:alpha val="20000"/>
                      </a:srgbClr>
                    </a:solidFill>
                  </a:tcPr>
                </a:tc>
                <a:extLst>
                  <a:ext uri="{0D108BD9-81ED-4DB2-BD59-A6C34878D82A}">
                    <a16:rowId xmlns:a16="http://schemas.microsoft.com/office/drawing/2014/main" val="37202097"/>
                  </a:ext>
                </a:extLst>
              </a:tr>
              <a:tr h="17456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Jenny</a:t>
                      </a: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also wanted to buy a </a:t>
                      </a:r>
                      <a:r>
                        <a:rPr kumimoji="1" lang="en-US" sz="1800" b="0" u="none" strike="noStrike" kern="1200" cap="none" spc="0" normalizeH="0" baseline="0" noProof="0" dirty="0">
                          <a:ln>
                            <a:noFill/>
                          </a:ln>
                          <a:solidFill>
                            <a:srgbClr val="008000"/>
                          </a:solidFill>
                          <a:effectLst/>
                          <a:uLnTx/>
                          <a:uFillTx/>
                          <a:latin typeface="Calibri" panose="020F0502020204030204" pitchFamily="34" charset="0"/>
                          <a:ea typeface="Calibri" panose="020F0502020204030204" pitchFamily="34" charset="0"/>
                          <a:cs typeface="Calibri" panose="020F0502020204030204" pitchFamily="34" charset="0"/>
                        </a:rPr>
                        <a:t>piano</a:t>
                      </a: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t>
                      </a:r>
                      <a:endPar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19615948"/>
                  </a:ext>
                </a:extLst>
              </a:tr>
              <a:tr h="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He</a:t>
                      </a: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went to the </a:t>
                      </a:r>
                      <a:r>
                        <a:rPr kumimoji="1" lang="en-US" sz="1800" b="0" u="none" strike="noStrike" kern="1200" cap="none" spc="0" normalizeH="0" baseline="0" noProof="0" dirty="0">
                          <a:ln>
                            <a:noFill/>
                          </a:ln>
                          <a:solidFill>
                            <a:srgbClr val="008000"/>
                          </a:solidFill>
                          <a:effectLst/>
                          <a:uLnTx/>
                          <a:uFillTx/>
                          <a:latin typeface="Calibri" panose="020F0502020204030204" pitchFamily="34" charset="0"/>
                          <a:ea typeface="Calibri" panose="020F0502020204030204" pitchFamily="34" charset="0"/>
                          <a:cs typeface="Calibri" panose="020F0502020204030204" pitchFamily="34" charset="0"/>
                        </a:rPr>
                        <a:t>piano store</a:t>
                      </a: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t>
                      </a:r>
                      <a:endPar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solidFill>
                      <a:srgbClr val="6699FF">
                        <a:alpha val="20000"/>
                      </a:srgbClr>
                    </a:solidFill>
                  </a:tcPr>
                </a:tc>
                <a:extLst>
                  <a:ext uri="{0D108BD9-81ED-4DB2-BD59-A6C34878D82A}">
                    <a16:rowId xmlns:a16="http://schemas.microsoft.com/office/drawing/2014/main" val="3125758908"/>
                  </a:ext>
                </a:extLst>
              </a:tr>
              <a:tr h="17456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It</a:t>
                      </a: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was nearby.</a:t>
                      </a:r>
                      <a:endPar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84498254"/>
                  </a:ext>
                </a:extLst>
              </a:tr>
              <a:tr h="17456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The </a:t>
                      </a:r>
                      <a:r>
                        <a:rPr kumimoji="1" lang="en-US" sz="1800" b="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living room </a:t>
                      </a: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was on the second floor.</a:t>
                      </a:r>
                      <a:endPar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solidFill>
                      <a:srgbClr val="6699FF">
                        <a:alpha val="20000"/>
                      </a:srgbClr>
                    </a:solidFill>
                  </a:tcPr>
                </a:tc>
                <a:extLst>
                  <a:ext uri="{0D108BD9-81ED-4DB2-BD59-A6C34878D82A}">
                    <a16:rowId xmlns:a16="http://schemas.microsoft.com/office/drawing/2014/main" val="2615393269"/>
                  </a:ext>
                </a:extLst>
              </a:tr>
              <a:tr h="17456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She</a:t>
                      </a: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didn’t find anything she liked.</a:t>
                      </a:r>
                      <a:endPar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39587463"/>
                  </a:ext>
                </a:extLst>
              </a:tr>
              <a:tr h="174560">
                <a:tc>
                  <a: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The </a:t>
                      </a:r>
                      <a:r>
                        <a:rPr kumimoji="1" lang="en-US" sz="1800" b="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piano</a:t>
                      </a:r>
                      <a:r>
                        <a:rPr kumimoji="1" lang="en-US" sz="1800" b="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he bought was hard to get up to that floor.</a:t>
                      </a:r>
                      <a:endPar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a:solidFill>
                      <a:srgbClr val="6699FF">
                        <a:alpha val="20000"/>
                      </a:srgbClr>
                    </a:solidFill>
                  </a:tcPr>
                </a:tc>
                <a:extLst>
                  <a:ext uri="{0D108BD9-81ED-4DB2-BD59-A6C34878D82A}">
                    <a16:rowId xmlns:a16="http://schemas.microsoft.com/office/drawing/2014/main" val="1095647990"/>
                  </a:ext>
                </a:extLst>
              </a:tr>
            </a:tbl>
          </a:graphicData>
        </a:graphic>
      </p:graphicFrame>
      <p:pic>
        <p:nvPicPr>
          <p:cNvPr id="3" name="Picture 2">
            <a:extLst>
              <a:ext uri="{FF2B5EF4-FFF2-40B4-BE49-F238E27FC236}">
                <a16:creationId xmlns:a16="http://schemas.microsoft.com/office/drawing/2014/main" id="{4B35CEC0-420A-5989-DE30-F9E979987040}"/>
              </a:ext>
            </a:extLst>
          </p:cNvPr>
          <p:cNvPicPr>
            <a:picLocks noChangeAspect="1"/>
          </p:cNvPicPr>
          <p:nvPr/>
        </p:nvPicPr>
        <p:blipFill>
          <a:blip r:embed="rId3">
            <a:extLst>
              <a:ext uri="{28A0092B-C50C-407E-A947-70E740481C1C}">
                <a14:useLocalDpi xmlns:a14="http://schemas.microsoft.com/office/drawing/2010/main" val="0"/>
              </a:ext>
            </a:extLst>
          </a:blip>
          <a:srcRect l="5334" r="6000" b="4738"/>
          <a:stretch/>
        </p:blipFill>
        <p:spPr>
          <a:xfrm>
            <a:off x="2041594" y="2930951"/>
            <a:ext cx="1717605" cy="2174449"/>
          </a:xfrm>
          <a:prstGeom prst="rect">
            <a:avLst/>
          </a:prstGeom>
        </p:spPr>
      </p:pic>
      <p:sp>
        <p:nvSpPr>
          <p:cNvPr id="2" name="TextBox 1">
            <a:extLst>
              <a:ext uri="{FF2B5EF4-FFF2-40B4-BE49-F238E27FC236}">
                <a16:creationId xmlns:a16="http://schemas.microsoft.com/office/drawing/2014/main" id="{AD1F921D-FFE2-ADD1-D683-D1468609F75B}"/>
              </a:ext>
            </a:extLst>
          </p:cNvPr>
          <p:cNvSpPr txBox="1"/>
          <p:nvPr/>
        </p:nvSpPr>
        <p:spPr>
          <a:xfrm>
            <a:off x="5462800" y="5415713"/>
            <a:ext cx="3781000" cy="400110"/>
          </a:xfrm>
          <a:prstGeom prst="rect">
            <a:avLst/>
          </a:prstGeom>
          <a:noFill/>
        </p:spPr>
        <p:txBody>
          <a:bodyPr wrap="square">
            <a:spAutoFit/>
          </a:bodyPr>
          <a:lstStyle/>
          <a:p>
            <a:pPr algn="ctr"/>
            <a:r>
              <a:rPr lang="en-US" altLang="zh-CN" sz="2000" dirty="0">
                <a:latin typeface="Calibri" panose="020F0502020204030204" pitchFamily="34" charset="0"/>
                <a:ea typeface="Calibri" panose="020F0502020204030204" pitchFamily="34" charset="0"/>
                <a:cs typeface="Calibri" panose="020F0502020204030204" pitchFamily="34" charset="0"/>
              </a:rPr>
              <a:t>Entity-based Coherence</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1997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in NLP</a:t>
            </a:r>
          </a:p>
          <a:p>
            <a:pPr lvl="1" eaLnBrk="1" hangingPunct="1">
              <a:spcBef>
                <a:spcPts val="600"/>
              </a:spcBef>
            </a:pPr>
            <a:r>
              <a:rPr lang="en-US" altLang="zh-TW" dirty="0"/>
              <a:t>Natural Language Understanding</a:t>
            </a:r>
          </a:p>
          <a:p>
            <a:pPr lvl="2" eaLnBrk="1" hangingPunct="1">
              <a:spcBef>
                <a:spcPts val="600"/>
              </a:spcBef>
            </a:pPr>
            <a:r>
              <a:rPr lang="en-US" altLang="zh-TW" dirty="0"/>
              <a:t>Morphological/Lexical Analysis </a:t>
            </a:r>
          </a:p>
          <a:p>
            <a:pPr lvl="3" eaLnBrk="1" hangingPunct="1">
              <a:spcBef>
                <a:spcPts val="600"/>
              </a:spcBef>
            </a:pPr>
            <a:r>
              <a:rPr lang="en-US" altLang="zh-TW" dirty="0"/>
              <a:t>Morphological knowledge </a:t>
            </a:r>
            <a:r>
              <a:rPr lang="en-US" altLang="zh-CN" dirty="0"/>
              <a:t>concerns how words are constructed from morphemes.</a:t>
            </a:r>
          </a:p>
          <a:p>
            <a:pPr lvl="3" eaLnBrk="1" hangingPunct="1">
              <a:spcBef>
                <a:spcPts val="600"/>
              </a:spcBef>
            </a:pPr>
            <a:r>
              <a:rPr lang="en-US" altLang="zh-TW" dirty="0"/>
              <a:t>Key Concepts: Tokenization, Stemming/Lemmatization, Chinese Word Segmentation</a:t>
            </a:r>
          </a:p>
        </p:txBody>
      </p:sp>
    </p:spTree>
    <p:extLst>
      <p:ext uri="{BB962C8B-B14F-4D97-AF65-F5344CB8AC3E}">
        <p14:creationId xmlns:p14="http://schemas.microsoft.com/office/powerpoint/2010/main" val="1547448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in NLP</a:t>
            </a:r>
          </a:p>
          <a:p>
            <a:pPr lvl="1" eaLnBrk="1" hangingPunct="1">
              <a:spcBef>
                <a:spcPts val="600"/>
              </a:spcBef>
            </a:pPr>
            <a:r>
              <a:rPr lang="en-US" altLang="zh-TW" dirty="0"/>
              <a:t>Natural Language Understanding</a:t>
            </a:r>
          </a:p>
          <a:p>
            <a:pPr lvl="2" eaLnBrk="1" hangingPunct="1">
              <a:spcBef>
                <a:spcPts val="600"/>
              </a:spcBef>
            </a:pPr>
            <a:r>
              <a:rPr lang="en-US" altLang="zh-TW" dirty="0"/>
              <a:t>Syntactic Analysis</a:t>
            </a:r>
          </a:p>
          <a:p>
            <a:pPr lvl="3" eaLnBrk="1" hangingPunct="1">
              <a:spcBef>
                <a:spcPts val="600"/>
              </a:spcBef>
            </a:pPr>
            <a:r>
              <a:rPr lang="en-US" altLang="zh-TW" dirty="0"/>
              <a:t>Syntactic knowledge concerns how words can be put together to form correct sentences and determines what structural role each word plays in the sentence and what phrases are subparts of what other phrases.</a:t>
            </a:r>
          </a:p>
          <a:p>
            <a:pPr lvl="3" eaLnBrk="1" hangingPunct="1">
              <a:spcBef>
                <a:spcPts val="600"/>
              </a:spcBef>
            </a:pPr>
            <a:r>
              <a:rPr lang="en-US" altLang="zh-TW" dirty="0"/>
              <a:t>Key Concepts: Part-of-Speech (POS) Tagging, Syntactic Parsing (Constituency Parsing, Dependency Parsing), Chunking, Context-Free Grammar (aka. Phrase-Structure Grammar)</a:t>
            </a:r>
          </a:p>
        </p:txBody>
      </p:sp>
    </p:spTree>
    <p:extLst>
      <p:ext uri="{BB962C8B-B14F-4D97-AF65-F5344CB8AC3E}">
        <p14:creationId xmlns:p14="http://schemas.microsoft.com/office/powerpoint/2010/main" val="623649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in NLP</a:t>
            </a:r>
          </a:p>
          <a:p>
            <a:pPr lvl="1" eaLnBrk="1" hangingPunct="1">
              <a:spcBef>
                <a:spcPts val="600"/>
              </a:spcBef>
            </a:pPr>
            <a:r>
              <a:rPr lang="en-US" altLang="zh-TW" dirty="0"/>
              <a:t>Natural Language Understanding</a:t>
            </a:r>
          </a:p>
          <a:p>
            <a:pPr lvl="2" eaLnBrk="1" hangingPunct="1">
              <a:spcBef>
                <a:spcPts val="600"/>
              </a:spcBef>
            </a:pPr>
            <a:r>
              <a:rPr lang="en-US" altLang="zh-TW" dirty="0"/>
              <a:t>Semantic Analysis</a:t>
            </a:r>
          </a:p>
          <a:p>
            <a:pPr lvl="3" eaLnBrk="1" hangingPunct="1">
              <a:spcBef>
                <a:spcPts val="600"/>
              </a:spcBef>
            </a:pPr>
            <a:r>
              <a:rPr lang="en-US" altLang="zh-TW" dirty="0"/>
              <a:t>Semantic knowledge concerns what words mean and how these meanings combine in sentences to form sentence meanings.</a:t>
            </a:r>
          </a:p>
          <a:p>
            <a:pPr lvl="3" eaLnBrk="1" hangingPunct="1">
              <a:spcBef>
                <a:spcPts val="600"/>
              </a:spcBef>
            </a:pPr>
            <a:r>
              <a:rPr lang="en-US" altLang="zh-TW" dirty="0"/>
              <a:t>Key Concepts: Word Sense Disambiguation, Word Embedding, Semantic Role Labeling, Frame Semantic Parsing, Abstract Meaning Representation, First Order Logic (aka. Predicate Calculus) </a:t>
            </a:r>
          </a:p>
        </p:txBody>
      </p:sp>
    </p:spTree>
    <p:extLst>
      <p:ext uri="{BB962C8B-B14F-4D97-AF65-F5344CB8AC3E}">
        <p14:creationId xmlns:p14="http://schemas.microsoft.com/office/powerpoint/2010/main" val="9432048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in NLP</a:t>
            </a:r>
          </a:p>
          <a:p>
            <a:pPr lvl="1" eaLnBrk="1" hangingPunct="1">
              <a:spcBef>
                <a:spcPts val="600"/>
              </a:spcBef>
            </a:pPr>
            <a:r>
              <a:rPr lang="en-US" altLang="zh-TW" dirty="0"/>
              <a:t>Natural Language Understanding</a:t>
            </a:r>
          </a:p>
          <a:p>
            <a:pPr lvl="2" eaLnBrk="1" hangingPunct="1">
              <a:spcBef>
                <a:spcPts val="600"/>
              </a:spcBef>
            </a:pPr>
            <a:r>
              <a:rPr lang="en-US" altLang="zh-TW" dirty="0"/>
              <a:t>Discourse Analysis</a:t>
            </a:r>
          </a:p>
          <a:p>
            <a:pPr lvl="3" eaLnBrk="1" hangingPunct="1">
              <a:spcBef>
                <a:spcPts val="600"/>
              </a:spcBef>
            </a:pPr>
            <a:r>
              <a:rPr lang="en-US" altLang="zh-TW" dirty="0"/>
              <a:t>Discourse knowledge concerns how the immediately preceding sentences affect the interpretation of the next sentence.</a:t>
            </a:r>
          </a:p>
          <a:p>
            <a:pPr lvl="3" eaLnBrk="1" hangingPunct="1">
              <a:spcBef>
                <a:spcPts val="600"/>
              </a:spcBef>
            </a:pPr>
            <a:r>
              <a:rPr lang="en-US" altLang="zh-TW" dirty="0"/>
              <a:t>Key Concepts: Co-Reference Resolution, Discourse Coherence</a:t>
            </a:r>
          </a:p>
        </p:txBody>
      </p:sp>
    </p:spTree>
    <p:extLst>
      <p:ext uri="{BB962C8B-B14F-4D97-AF65-F5344CB8AC3E}">
        <p14:creationId xmlns:p14="http://schemas.microsoft.com/office/powerpoint/2010/main" val="753091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3ABB1-8150-895F-81BD-E7CA1FE5D578}"/>
            </a:ext>
          </a:extLst>
        </p:cNvPr>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3E340F2F-62A7-2F72-B16B-280C8B356F0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0129F840-06B6-7B19-C5F7-6DA4B17DAC0F}"/>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EA91F42-D0FE-2C33-97B7-2EF4E86168A0}"/>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in NLP</a:t>
            </a:r>
          </a:p>
        </p:txBody>
      </p:sp>
      <p:grpSp>
        <p:nvGrpSpPr>
          <p:cNvPr id="2" name="Group 1">
            <a:extLst>
              <a:ext uri="{FF2B5EF4-FFF2-40B4-BE49-F238E27FC236}">
                <a16:creationId xmlns:a16="http://schemas.microsoft.com/office/drawing/2014/main" id="{E54DC599-67F6-F408-B7A0-3F163EDB3F78}"/>
              </a:ext>
            </a:extLst>
          </p:cNvPr>
          <p:cNvGrpSpPr/>
          <p:nvPr/>
        </p:nvGrpSpPr>
        <p:grpSpPr>
          <a:xfrm>
            <a:off x="1640954" y="2624465"/>
            <a:ext cx="8910091" cy="2812197"/>
            <a:chOff x="1146318" y="2667000"/>
            <a:chExt cx="8910091" cy="2812197"/>
          </a:xfrm>
        </p:grpSpPr>
        <p:pic>
          <p:nvPicPr>
            <p:cNvPr id="11" name="Picture 10">
              <a:extLst>
                <a:ext uri="{FF2B5EF4-FFF2-40B4-BE49-F238E27FC236}">
                  <a16:creationId xmlns:a16="http://schemas.microsoft.com/office/drawing/2014/main" id="{D21A0298-9DD4-5CB5-6820-3EF19E074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181" y="2667000"/>
              <a:ext cx="2748197" cy="1828800"/>
            </a:xfrm>
            <a:prstGeom prst="rect">
              <a:avLst/>
            </a:prstGeom>
          </p:spPr>
        </p:pic>
        <p:pic>
          <p:nvPicPr>
            <p:cNvPr id="13" name="Picture 12">
              <a:extLst>
                <a:ext uri="{FF2B5EF4-FFF2-40B4-BE49-F238E27FC236}">
                  <a16:creationId xmlns:a16="http://schemas.microsoft.com/office/drawing/2014/main" id="{E5A89408-49E5-8BDE-F40E-0DD1DAECE5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3991" y="2667001"/>
              <a:ext cx="2441542" cy="1828800"/>
            </a:xfrm>
            <a:prstGeom prst="rect">
              <a:avLst/>
            </a:prstGeom>
          </p:spPr>
        </p:pic>
        <p:sp>
          <p:nvSpPr>
            <p:cNvPr id="15" name="矩形 13">
              <a:extLst>
                <a:ext uri="{FF2B5EF4-FFF2-40B4-BE49-F238E27FC236}">
                  <a16:creationId xmlns:a16="http://schemas.microsoft.com/office/drawing/2014/main" id="{D0E30B7D-07A7-EE9F-D6C7-9C753A73C66A}"/>
                </a:ext>
              </a:extLst>
            </p:cNvPr>
            <p:cNvSpPr>
              <a:spLocks noChangeArrowheads="1"/>
            </p:cNvSpPr>
            <p:nvPr/>
          </p:nvSpPr>
          <p:spPr bwMode="auto">
            <a:xfrm>
              <a:off x="1146318" y="4648200"/>
              <a:ext cx="42785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lgn="r">
                <a:spcBef>
                  <a:spcPct val="0"/>
                </a:spcBef>
                <a:buClrTx/>
                <a:buSzTx/>
                <a:buFontTx/>
                <a:buNone/>
              </a:pPr>
              <a:r>
                <a:rPr lang="en-HK" altLang="en-US" sz="2400" b="0" dirty="0">
                  <a:solidFill>
                    <a:schemeClr val="tx1"/>
                  </a:solidFill>
                  <a:latin typeface="Calibri" panose="020F0502020204030204" pitchFamily="34" charset="0"/>
                  <a:cs typeface="Calibri" panose="020F0502020204030204" pitchFamily="34" charset="0"/>
                </a:rPr>
                <a:t>Natural Language Understanding</a:t>
              </a:r>
            </a:p>
            <a:p>
              <a:pPr algn="ctr">
                <a:spcBef>
                  <a:spcPct val="0"/>
                </a:spcBef>
                <a:buClrTx/>
                <a:buSzTx/>
                <a:buFontTx/>
                <a:buNone/>
              </a:pPr>
              <a:r>
                <a:rPr lang="en-US" altLang="en-US" sz="2400" b="0" dirty="0">
                  <a:solidFill>
                    <a:schemeClr val="tx1"/>
                  </a:solidFill>
                  <a:latin typeface="Calibri" panose="020F0502020204030204" pitchFamily="34" charset="0"/>
                  <a:cs typeface="Calibri" panose="020F0502020204030204" pitchFamily="34" charset="0"/>
                </a:rPr>
                <a:t>(Reading)</a:t>
              </a:r>
            </a:p>
          </p:txBody>
        </p:sp>
        <p:sp>
          <p:nvSpPr>
            <p:cNvPr id="16" name="矩形 13">
              <a:extLst>
                <a:ext uri="{FF2B5EF4-FFF2-40B4-BE49-F238E27FC236}">
                  <a16:creationId xmlns:a16="http://schemas.microsoft.com/office/drawing/2014/main" id="{E0695342-686E-EC32-85EB-3FEFD86129FA}"/>
                </a:ext>
              </a:extLst>
            </p:cNvPr>
            <p:cNvSpPr>
              <a:spLocks noChangeArrowheads="1"/>
            </p:cNvSpPr>
            <p:nvPr/>
          </p:nvSpPr>
          <p:spPr bwMode="auto">
            <a:xfrm>
              <a:off x="6212150" y="4648200"/>
              <a:ext cx="38442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HK" altLang="en-US" sz="2400" b="0" dirty="0">
                  <a:solidFill>
                    <a:schemeClr val="tx1"/>
                  </a:solidFill>
                  <a:latin typeface="Calibri" panose="020F0502020204030204" pitchFamily="34" charset="0"/>
                  <a:cs typeface="Calibri" panose="020F0502020204030204" pitchFamily="34" charset="0"/>
                </a:rPr>
                <a:t>Natural Language Generation</a:t>
              </a:r>
            </a:p>
            <a:p>
              <a:pPr algn="ctr">
                <a:spcBef>
                  <a:spcPct val="0"/>
                </a:spcBef>
                <a:buClrTx/>
                <a:buSzTx/>
                <a:buFontTx/>
                <a:buNone/>
              </a:pPr>
              <a:r>
                <a:rPr lang="en-US" altLang="en-US" sz="2400" b="0" dirty="0">
                  <a:solidFill>
                    <a:schemeClr val="tx1"/>
                  </a:solidFill>
                  <a:latin typeface="Calibri" panose="020F0502020204030204" pitchFamily="34" charset="0"/>
                  <a:cs typeface="Calibri" panose="020F0502020204030204" pitchFamily="34" charset="0"/>
                </a:rPr>
                <a:t>(Writing)</a:t>
              </a:r>
            </a:p>
          </p:txBody>
        </p:sp>
      </p:grpSp>
    </p:spTree>
    <p:extLst>
      <p:ext uri="{BB962C8B-B14F-4D97-AF65-F5344CB8AC3E}">
        <p14:creationId xmlns:p14="http://schemas.microsoft.com/office/powerpoint/2010/main" val="3124498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a:t>
            </a:r>
            <a:r>
              <a:rPr lang="en-US" altLang="zh-CN" dirty="0"/>
              <a:t>in </a:t>
            </a:r>
            <a:r>
              <a:rPr lang="en-US" altLang="zh-TW" dirty="0"/>
              <a:t>NLP</a:t>
            </a:r>
          </a:p>
          <a:p>
            <a:pPr lvl="1" eaLnBrk="1" hangingPunct="1">
              <a:spcBef>
                <a:spcPts val="600"/>
              </a:spcBef>
            </a:pPr>
            <a:r>
              <a:rPr lang="en-US" altLang="zh-TW" dirty="0"/>
              <a:t>Natural Language Generation</a:t>
            </a:r>
          </a:p>
          <a:p>
            <a:pPr lvl="2" eaLnBrk="1" hangingPunct="1">
              <a:spcBef>
                <a:spcPts val="600"/>
              </a:spcBef>
            </a:pPr>
            <a:r>
              <a:rPr lang="en-US" altLang="zh-TW" dirty="0"/>
              <a:t>Context-Free Grammar (aka. </a:t>
            </a:r>
            <a:r>
              <a:rPr lang="en-US" altLang="zh-TW" dirty="0">
                <a:solidFill>
                  <a:srgbClr val="FF0000"/>
                </a:solidFill>
              </a:rPr>
              <a:t>Phrase-Structure Grammar</a:t>
            </a:r>
            <a:r>
              <a:rPr lang="en-US" altLang="zh-TW" dirty="0"/>
              <a:t>) is the most widely used formal system for modeling constituent structure in natural languages.</a:t>
            </a:r>
          </a:p>
        </p:txBody>
      </p:sp>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6" name="TextBox 5">
            <a:extLst>
              <a:ext uri="{FF2B5EF4-FFF2-40B4-BE49-F238E27FC236}">
                <a16:creationId xmlns:a16="http://schemas.microsoft.com/office/drawing/2014/main" id="{F28B6EE5-6120-8813-D8B6-D15A882C624A}"/>
              </a:ext>
            </a:extLst>
          </p:cNvPr>
          <p:cNvSpPr txBox="1"/>
          <p:nvPr/>
        </p:nvSpPr>
        <p:spPr>
          <a:xfrm>
            <a:off x="1676400" y="3992880"/>
            <a:ext cx="9906000" cy="1723549"/>
          </a:xfrm>
          <a:prstGeom prst="rect">
            <a:avLst/>
          </a:prstGeom>
          <a:noFill/>
        </p:spPr>
        <p:txBody>
          <a:bodyPr wrap="square">
            <a:sp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1"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Lexicon</a:t>
            </a:r>
            <a:r>
              <a:rPr kumimoji="1"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Words (such as fly, Sunday) and Syntactic Symbols (such as Noun (denoted as N), Noun Phrase (denoted as NP))</a:t>
            </a:r>
            <a:endParaRPr kumimoji="1"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1200"/>
              </a:spcBef>
              <a:spcAft>
                <a:spcPct val="0"/>
              </a:spcAft>
              <a:buClrTx/>
              <a:buSzTx/>
              <a:buFontTx/>
              <a:buNone/>
              <a:tabLst/>
              <a:defRPr/>
            </a:pPr>
            <a:r>
              <a:rPr kumimoji="1"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Rules</a:t>
            </a:r>
            <a:r>
              <a:rPr kumimoji="1"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(or Productions): Each expresses the ways that words and symbols of the language can be </a:t>
            </a:r>
            <a:r>
              <a:rPr kumimoji="1" lang="en-US" altLang="en-US" sz="2400" b="0" i="0" u="none" strike="noStrike" kern="1200" cap="none" spc="0" normalizeH="0" baseline="0" noProof="0" dirty="0">
                <a:ln>
                  <a:noFill/>
                </a:ln>
                <a:solidFill>
                  <a:srgbClr val="008000"/>
                </a:solidFill>
                <a:effectLst/>
                <a:uLnTx/>
                <a:uFillTx/>
                <a:latin typeface="Calibri" panose="020F0502020204030204" pitchFamily="34" charset="0"/>
                <a:ea typeface="Calibri" panose="020F0502020204030204" pitchFamily="34" charset="0"/>
                <a:cs typeface="Calibri" panose="020F0502020204030204" pitchFamily="34" charset="0"/>
              </a:rPr>
              <a:t>grouped</a:t>
            </a:r>
            <a:r>
              <a:rPr kumimoji="1"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and </a:t>
            </a:r>
            <a:r>
              <a:rPr kumimoji="1" lang="en-US" altLang="en-US" sz="2400" b="0" i="0" u="none" strike="noStrike" kern="1200" cap="none" spc="0" normalizeH="0" baseline="0" noProof="0" dirty="0">
                <a:ln>
                  <a:noFill/>
                </a:ln>
                <a:solidFill>
                  <a:srgbClr val="008000"/>
                </a:solidFill>
                <a:effectLst/>
                <a:uLnTx/>
                <a:uFillTx/>
                <a:latin typeface="Calibri" panose="020F0502020204030204" pitchFamily="34" charset="0"/>
                <a:ea typeface="Calibri" panose="020F0502020204030204" pitchFamily="34" charset="0"/>
                <a:cs typeface="Calibri" panose="020F0502020204030204" pitchFamily="34" charset="0"/>
              </a:rPr>
              <a:t>ordered </a:t>
            </a:r>
            <a:r>
              <a:rPr kumimoji="1"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together.</a:t>
            </a:r>
          </a:p>
        </p:txBody>
      </p:sp>
    </p:spTree>
    <p:extLst>
      <p:ext uri="{BB962C8B-B14F-4D97-AF65-F5344CB8AC3E}">
        <p14:creationId xmlns:p14="http://schemas.microsoft.com/office/powerpoint/2010/main" val="147783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grpSp>
        <p:nvGrpSpPr>
          <p:cNvPr id="20" name="Group 19">
            <a:extLst>
              <a:ext uri="{FF2B5EF4-FFF2-40B4-BE49-F238E27FC236}">
                <a16:creationId xmlns:a16="http://schemas.microsoft.com/office/drawing/2014/main" id="{09D559FC-5E6C-9F87-12F3-BCF7AB45992F}"/>
              </a:ext>
            </a:extLst>
          </p:cNvPr>
          <p:cNvGrpSpPr/>
          <p:nvPr/>
        </p:nvGrpSpPr>
        <p:grpSpPr>
          <a:xfrm>
            <a:off x="1866900" y="1466685"/>
            <a:ext cx="8458200" cy="2730921"/>
            <a:chOff x="1524000" y="2730079"/>
            <a:chExt cx="7008440" cy="2730921"/>
          </a:xfrm>
        </p:grpSpPr>
        <p:graphicFrame>
          <p:nvGraphicFramePr>
            <p:cNvPr id="24" name="Diagram 23">
              <a:extLst>
                <a:ext uri="{FF2B5EF4-FFF2-40B4-BE49-F238E27FC236}">
                  <a16:creationId xmlns:a16="http://schemas.microsoft.com/office/drawing/2014/main" id="{974F184E-753B-5A56-6941-85E17DAC5323}"/>
                </a:ext>
              </a:extLst>
            </p:cNvPr>
            <p:cNvGraphicFramePr/>
            <p:nvPr/>
          </p:nvGraphicFramePr>
          <p:xfrm>
            <a:off x="1524000" y="2746474"/>
            <a:ext cx="7008440" cy="2714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24">
              <a:extLst>
                <a:ext uri="{FF2B5EF4-FFF2-40B4-BE49-F238E27FC236}">
                  <a16:creationId xmlns:a16="http://schemas.microsoft.com/office/drawing/2014/main" id="{96B5C0E8-C80A-8263-77B8-A3377198747C}"/>
                </a:ext>
              </a:extLst>
            </p:cNvPr>
            <p:cNvSpPr txBox="1"/>
            <p:nvPr/>
          </p:nvSpPr>
          <p:spPr>
            <a:xfrm>
              <a:off x="3456630" y="2730079"/>
              <a:ext cx="293146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Calibri"/>
                  <a:ea typeface="宋体" panose="02010600030101010101" pitchFamily="2" charset="-122"/>
                  <a:cs typeface="+mn-cs"/>
                </a:rPr>
                <a:t>Communication</a:t>
              </a:r>
            </a:p>
          </p:txBody>
        </p:sp>
      </p:grpSp>
      <p:pic>
        <p:nvPicPr>
          <p:cNvPr id="21" name="Picture 20">
            <a:extLst>
              <a:ext uri="{FF2B5EF4-FFF2-40B4-BE49-F238E27FC236}">
                <a16:creationId xmlns:a16="http://schemas.microsoft.com/office/drawing/2014/main" id="{6AD759B7-3F70-799E-BA01-D37668BF6A99}"/>
              </a:ext>
            </a:extLst>
          </p:cNvPr>
          <p:cNvPicPr>
            <a:picLocks noChangeAspect="1"/>
          </p:cNvPicPr>
          <p:nvPr/>
        </p:nvPicPr>
        <p:blipFill>
          <a:blip r:embed="rId8"/>
          <a:stretch>
            <a:fillRect/>
          </a:stretch>
        </p:blipFill>
        <p:spPr>
          <a:xfrm>
            <a:off x="2879812" y="4345564"/>
            <a:ext cx="1413994" cy="1140836"/>
          </a:xfrm>
          <a:prstGeom prst="rect">
            <a:avLst/>
          </a:prstGeom>
        </p:spPr>
      </p:pic>
      <p:pic>
        <p:nvPicPr>
          <p:cNvPr id="22" name="Picture 21">
            <a:extLst>
              <a:ext uri="{FF2B5EF4-FFF2-40B4-BE49-F238E27FC236}">
                <a16:creationId xmlns:a16="http://schemas.microsoft.com/office/drawing/2014/main" id="{6F723DDF-C14B-1852-85C6-FB3B05C03B10}"/>
              </a:ext>
            </a:extLst>
          </p:cNvPr>
          <p:cNvPicPr>
            <a:picLocks noChangeAspect="1"/>
          </p:cNvPicPr>
          <p:nvPr/>
        </p:nvPicPr>
        <p:blipFill>
          <a:blip r:embed="rId9"/>
          <a:stretch>
            <a:fillRect/>
          </a:stretch>
        </p:blipFill>
        <p:spPr>
          <a:xfrm>
            <a:off x="5112060" y="4347295"/>
            <a:ext cx="1997908" cy="1139105"/>
          </a:xfrm>
          <a:prstGeom prst="rect">
            <a:avLst/>
          </a:prstGeom>
        </p:spPr>
      </p:pic>
      <p:pic>
        <p:nvPicPr>
          <p:cNvPr id="23" name="Picture 22">
            <a:extLst>
              <a:ext uri="{FF2B5EF4-FFF2-40B4-BE49-F238E27FC236}">
                <a16:creationId xmlns:a16="http://schemas.microsoft.com/office/drawing/2014/main" id="{E629A2AE-03B8-1AEE-3D0E-9E73E63D30DF}"/>
              </a:ext>
            </a:extLst>
          </p:cNvPr>
          <p:cNvPicPr>
            <a:picLocks noChangeAspect="1"/>
          </p:cNvPicPr>
          <p:nvPr/>
        </p:nvPicPr>
        <p:blipFill>
          <a:blip r:embed="rId10"/>
          <a:stretch>
            <a:fillRect/>
          </a:stretch>
        </p:blipFill>
        <p:spPr>
          <a:xfrm>
            <a:off x="7928222" y="4343400"/>
            <a:ext cx="1716833" cy="1143000"/>
          </a:xfrm>
          <a:prstGeom prst="rect">
            <a:avLst/>
          </a:prstGeom>
        </p:spPr>
      </p:pic>
      <p:sp>
        <p:nvSpPr>
          <p:cNvPr id="2" name="Slide Number Placeholder 4">
            <a:extLst>
              <a:ext uri="{FF2B5EF4-FFF2-40B4-BE49-F238E27FC236}">
                <a16:creationId xmlns:a16="http://schemas.microsoft.com/office/drawing/2014/main" id="{846E3B30-40D4-2AA8-DA3C-3EB4C187AAF8}"/>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BA9866-1126-4BAF-8546-2A6433CC844B}"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6" name="TextBox 5">
            <a:extLst>
              <a:ext uri="{FF2B5EF4-FFF2-40B4-BE49-F238E27FC236}">
                <a16:creationId xmlns:a16="http://schemas.microsoft.com/office/drawing/2014/main" id="{3EADDFA2-AD7B-0F22-D1F7-D7662A36C4CE}"/>
              </a:ext>
            </a:extLst>
          </p:cNvPr>
          <p:cNvSpPr txBox="1"/>
          <p:nvPr/>
        </p:nvSpPr>
        <p:spPr>
          <a:xfrm>
            <a:off x="914400" y="5584448"/>
            <a:ext cx="10363200" cy="8925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Language</a:t>
            </a: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is a medium of communication that helps us expressing and conveying our thoughts, feelings, and emotions. </a:t>
            </a:r>
          </a:p>
        </p:txBody>
      </p:sp>
    </p:spTree>
    <p:extLst>
      <p:ext uri="{BB962C8B-B14F-4D97-AF65-F5344CB8AC3E}">
        <p14:creationId xmlns:p14="http://schemas.microsoft.com/office/powerpoint/2010/main" val="3404709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6" name="TextBox 5">
            <a:extLst>
              <a:ext uri="{FF2B5EF4-FFF2-40B4-BE49-F238E27FC236}">
                <a16:creationId xmlns:a16="http://schemas.microsoft.com/office/drawing/2014/main" id="{F28B6EE5-6120-8813-D8B6-D15A882C624A}"/>
              </a:ext>
            </a:extLst>
          </p:cNvPr>
          <p:cNvSpPr txBox="1"/>
          <p:nvPr/>
        </p:nvSpPr>
        <p:spPr>
          <a:xfrm>
            <a:off x="1295400" y="1475891"/>
            <a:ext cx="8153400" cy="120032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 CFG can be thought of in two ways.</a:t>
            </a:r>
          </a:p>
          <a:p>
            <a:pPr marL="800100" marR="0" lvl="1"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1"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As a device for assigning a structure to a given sentence</a:t>
            </a:r>
          </a:p>
          <a:p>
            <a:pPr marL="800100" marR="0" lvl="1"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1" lang="en-US" altLang="en-US" sz="2400" b="0" i="0" u="none" strike="noStrike" kern="1200" cap="none" spc="0" normalizeH="0" baseline="0" noProof="0" dirty="0">
                <a:ln>
                  <a:noFill/>
                </a:ln>
                <a:solidFill>
                  <a:srgbClr val="FFFFFF">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As a device for generating sentences </a:t>
            </a:r>
          </a:p>
        </p:txBody>
      </p:sp>
      <p:grpSp>
        <p:nvGrpSpPr>
          <p:cNvPr id="3" name="Group 2">
            <a:extLst>
              <a:ext uri="{FF2B5EF4-FFF2-40B4-BE49-F238E27FC236}">
                <a16:creationId xmlns:a16="http://schemas.microsoft.com/office/drawing/2014/main" id="{5182160D-85FC-3D9C-7330-C525C85D7983}"/>
              </a:ext>
            </a:extLst>
          </p:cNvPr>
          <p:cNvGrpSpPr/>
          <p:nvPr/>
        </p:nvGrpSpPr>
        <p:grpSpPr>
          <a:xfrm>
            <a:off x="2057400" y="2819400"/>
            <a:ext cx="2635405" cy="2354997"/>
            <a:chOff x="2088995" y="3817203"/>
            <a:chExt cx="2635405" cy="2354997"/>
          </a:xfrm>
        </p:grpSpPr>
        <p:sp>
          <p:nvSpPr>
            <p:cNvPr id="4" name="Rectangle 3">
              <a:extLst>
                <a:ext uri="{FF2B5EF4-FFF2-40B4-BE49-F238E27FC236}">
                  <a16:creationId xmlns:a16="http://schemas.microsoft.com/office/drawing/2014/main" id="{91F8905C-DD02-406C-8653-285A22674D1C}"/>
                </a:ext>
              </a:extLst>
            </p:cNvPr>
            <p:cNvSpPr>
              <a:spLocks noChangeArrowheads="1"/>
            </p:cNvSpPr>
            <p:nvPr/>
          </p:nvSpPr>
          <p:spPr bwMode="auto">
            <a:xfrm>
              <a:off x="2088995" y="3817203"/>
              <a:ext cx="263540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NP </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ProperNoun</a:t>
              </a:r>
              <a:endPar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NP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Det Nominal</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Nominal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Noun</a:t>
              </a:r>
            </a:p>
          </p:txBody>
        </p:sp>
        <p:sp>
          <p:nvSpPr>
            <p:cNvPr id="5" name="Rectangle 4">
              <a:extLst>
                <a:ext uri="{FF2B5EF4-FFF2-40B4-BE49-F238E27FC236}">
                  <a16:creationId xmlns:a16="http://schemas.microsoft.com/office/drawing/2014/main" id="{922D2B9F-0175-FE8C-84EA-D7E0B05E004A}"/>
                </a:ext>
              </a:extLst>
            </p:cNvPr>
            <p:cNvSpPr>
              <a:spLocks noChangeArrowheads="1"/>
            </p:cNvSpPr>
            <p:nvPr/>
          </p:nvSpPr>
          <p:spPr bwMode="auto">
            <a:xfrm>
              <a:off x="2088995" y="4971871"/>
              <a:ext cx="263540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Det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 a</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Det </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the</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Noun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 flight</a:t>
              </a:r>
            </a:p>
          </p:txBody>
        </p:sp>
      </p:grpSp>
      <p:sp>
        <p:nvSpPr>
          <p:cNvPr id="7" name="Rectangle 4">
            <a:extLst>
              <a:ext uri="{FF2B5EF4-FFF2-40B4-BE49-F238E27FC236}">
                <a16:creationId xmlns:a16="http://schemas.microsoft.com/office/drawing/2014/main" id="{99997418-C30E-3967-0918-31DE8F53E46B}"/>
              </a:ext>
            </a:extLst>
          </p:cNvPr>
          <p:cNvSpPr>
            <a:spLocks noChangeArrowheads="1"/>
          </p:cNvSpPr>
          <p:nvPr/>
        </p:nvSpPr>
        <p:spPr bwMode="auto">
          <a:xfrm>
            <a:off x="2082538" y="5325284"/>
            <a:ext cx="411078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en-US" sz="20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a:t>
            </a: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 means to rewrite the symbol on the left with the sequence of symbols on the right. </a:t>
            </a:r>
            <a:endPar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24" name="TextBox 23">
            <a:extLst>
              <a:ext uri="{FF2B5EF4-FFF2-40B4-BE49-F238E27FC236}">
                <a16:creationId xmlns:a16="http://schemas.microsoft.com/office/drawing/2014/main" id="{DA23DF32-3455-8887-B106-AC0DFDD51F3F}"/>
              </a:ext>
            </a:extLst>
          </p:cNvPr>
          <p:cNvSpPr txBox="1"/>
          <p:nvPr/>
        </p:nvSpPr>
        <p:spPr>
          <a:xfrm>
            <a:off x="6800336" y="4966263"/>
            <a:ext cx="1981985"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a              flight</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nvGrpSpPr>
          <p:cNvPr id="49" name="Group 48">
            <a:extLst>
              <a:ext uri="{FF2B5EF4-FFF2-40B4-BE49-F238E27FC236}">
                <a16:creationId xmlns:a16="http://schemas.microsoft.com/office/drawing/2014/main" id="{2F40724F-FE28-E1AB-3C36-94B690F26D1E}"/>
              </a:ext>
            </a:extLst>
          </p:cNvPr>
          <p:cNvGrpSpPr/>
          <p:nvPr/>
        </p:nvGrpSpPr>
        <p:grpSpPr>
          <a:xfrm>
            <a:off x="7790937" y="4263607"/>
            <a:ext cx="991384" cy="758538"/>
            <a:chOff x="8457416" y="4499262"/>
            <a:chExt cx="991384" cy="758538"/>
          </a:xfrm>
        </p:grpSpPr>
        <p:cxnSp>
          <p:nvCxnSpPr>
            <p:cNvPr id="14" name="直接箭头连接符 14">
              <a:extLst>
                <a:ext uri="{FF2B5EF4-FFF2-40B4-BE49-F238E27FC236}">
                  <a16:creationId xmlns:a16="http://schemas.microsoft.com/office/drawing/2014/main" id="{018AA860-4C61-E610-6F75-5305137E87F3}"/>
                </a:ext>
              </a:extLst>
            </p:cNvPr>
            <p:cNvCxnSpPr/>
            <p:nvPr/>
          </p:nvCxnSpPr>
          <p:spPr bwMode="auto">
            <a:xfrm>
              <a:off x="8946063" y="4953000"/>
              <a:ext cx="0" cy="304800"/>
            </a:xfrm>
            <a:prstGeom prst="straightConnector1">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28" name="TextBox 27">
              <a:extLst>
                <a:ext uri="{FF2B5EF4-FFF2-40B4-BE49-F238E27FC236}">
                  <a16:creationId xmlns:a16="http://schemas.microsoft.com/office/drawing/2014/main" id="{64D52BDE-959F-7AB1-4BA9-3433A241E9F3}"/>
                </a:ext>
              </a:extLst>
            </p:cNvPr>
            <p:cNvSpPr txBox="1"/>
            <p:nvPr/>
          </p:nvSpPr>
          <p:spPr>
            <a:xfrm>
              <a:off x="8457416" y="4499262"/>
              <a:ext cx="991384"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Noun</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grpSp>
        <p:nvGrpSpPr>
          <p:cNvPr id="50" name="Group 49">
            <a:extLst>
              <a:ext uri="{FF2B5EF4-FFF2-40B4-BE49-F238E27FC236}">
                <a16:creationId xmlns:a16="http://schemas.microsoft.com/office/drawing/2014/main" id="{217EED87-96E9-1E49-16C7-2D673F4DEAAF}"/>
              </a:ext>
            </a:extLst>
          </p:cNvPr>
          <p:cNvGrpSpPr/>
          <p:nvPr/>
        </p:nvGrpSpPr>
        <p:grpSpPr>
          <a:xfrm>
            <a:off x="7641512" y="3642831"/>
            <a:ext cx="1296185" cy="685600"/>
            <a:chOff x="8307991" y="3878486"/>
            <a:chExt cx="1296185" cy="685600"/>
          </a:xfrm>
        </p:grpSpPr>
        <p:cxnSp>
          <p:nvCxnSpPr>
            <p:cNvPr id="13" name="直接箭头连接符 12">
              <a:extLst>
                <a:ext uri="{FF2B5EF4-FFF2-40B4-BE49-F238E27FC236}">
                  <a16:creationId xmlns:a16="http://schemas.microsoft.com/office/drawing/2014/main" id="{D518D6F4-0F56-4D10-7012-11CA937D5BC1}"/>
                </a:ext>
              </a:extLst>
            </p:cNvPr>
            <p:cNvCxnSpPr/>
            <p:nvPr/>
          </p:nvCxnSpPr>
          <p:spPr bwMode="auto">
            <a:xfrm>
              <a:off x="8946063" y="4306123"/>
              <a:ext cx="0" cy="257963"/>
            </a:xfrm>
            <a:prstGeom prst="straightConnector1">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32" name="TextBox 31">
              <a:extLst>
                <a:ext uri="{FF2B5EF4-FFF2-40B4-BE49-F238E27FC236}">
                  <a16:creationId xmlns:a16="http://schemas.microsoft.com/office/drawing/2014/main" id="{3A888C88-CE4B-24F9-20AC-FF611F9DB4E0}"/>
                </a:ext>
              </a:extLst>
            </p:cNvPr>
            <p:cNvSpPr txBox="1"/>
            <p:nvPr/>
          </p:nvSpPr>
          <p:spPr>
            <a:xfrm>
              <a:off x="8307991" y="3878486"/>
              <a:ext cx="1296185"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Nominal</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grpSp>
        <p:nvGrpSpPr>
          <p:cNvPr id="47" name="Group 46">
            <a:extLst>
              <a:ext uri="{FF2B5EF4-FFF2-40B4-BE49-F238E27FC236}">
                <a16:creationId xmlns:a16="http://schemas.microsoft.com/office/drawing/2014/main" id="{FCBFBE7D-8BEC-4428-40FD-9C9D8C71F1B0}"/>
              </a:ext>
            </a:extLst>
          </p:cNvPr>
          <p:cNvGrpSpPr/>
          <p:nvPr/>
        </p:nvGrpSpPr>
        <p:grpSpPr>
          <a:xfrm>
            <a:off x="6650520" y="3640415"/>
            <a:ext cx="686585" cy="1325848"/>
            <a:chOff x="7316999" y="3876070"/>
            <a:chExt cx="686585" cy="1325848"/>
          </a:xfrm>
        </p:grpSpPr>
        <p:cxnSp>
          <p:nvCxnSpPr>
            <p:cNvPr id="12" name="直接箭头连接符 10">
              <a:extLst>
                <a:ext uri="{FF2B5EF4-FFF2-40B4-BE49-F238E27FC236}">
                  <a16:creationId xmlns:a16="http://schemas.microsoft.com/office/drawing/2014/main" id="{361215D3-758A-4AAB-785D-5FA35D29844C}"/>
                </a:ext>
              </a:extLst>
            </p:cNvPr>
            <p:cNvCxnSpPr/>
            <p:nvPr/>
          </p:nvCxnSpPr>
          <p:spPr bwMode="auto">
            <a:xfrm>
              <a:off x="7650663" y="4363718"/>
              <a:ext cx="0" cy="838200"/>
            </a:xfrm>
            <a:prstGeom prst="straightConnector1">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36" name="TextBox 35">
              <a:extLst>
                <a:ext uri="{FF2B5EF4-FFF2-40B4-BE49-F238E27FC236}">
                  <a16:creationId xmlns:a16="http://schemas.microsoft.com/office/drawing/2014/main" id="{8A991A0F-4207-0FD6-566D-F90EF96095E6}"/>
                </a:ext>
              </a:extLst>
            </p:cNvPr>
            <p:cNvSpPr txBox="1"/>
            <p:nvPr/>
          </p:nvSpPr>
          <p:spPr>
            <a:xfrm>
              <a:off x="7316999" y="3876070"/>
              <a:ext cx="686585"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Det</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grpSp>
        <p:nvGrpSpPr>
          <p:cNvPr id="51" name="Group 50">
            <a:extLst>
              <a:ext uri="{FF2B5EF4-FFF2-40B4-BE49-F238E27FC236}">
                <a16:creationId xmlns:a16="http://schemas.microsoft.com/office/drawing/2014/main" id="{58A98330-8DF5-44CF-8B75-4FF3207D0812}"/>
              </a:ext>
            </a:extLst>
          </p:cNvPr>
          <p:cNvGrpSpPr/>
          <p:nvPr/>
        </p:nvGrpSpPr>
        <p:grpSpPr>
          <a:xfrm>
            <a:off x="6786333" y="2917424"/>
            <a:ext cx="1295792" cy="740176"/>
            <a:chOff x="6993813" y="2902655"/>
            <a:chExt cx="1295792" cy="740176"/>
          </a:xfrm>
        </p:grpSpPr>
        <p:cxnSp>
          <p:nvCxnSpPr>
            <p:cNvPr id="10" name="直接箭头连接符 6">
              <a:extLst>
                <a:ext uri="{FF2B5EF4-FFF2-40B4-BE49-F238E27FC236}">
                  <a16:creationId xmlns:a16="http://schemas.microsoft.com/office/drawing/2014/main" id="{997DE409-E481-C8A9-8F97-A5C0C164C301}"/>
                </a:ext>
              </a:extLst>
            </p:cNvPr>
            <p:cNvCxnSpPr>
              <a:cxnSpLocks/>
              <a:endCxn id="36" idx="0"/>
            </p:cNvCxnSpPr>
            <p:nvPr/>
          </p:nvCxnSpPr>
          <p:spPr bwMode="auto">
            <a:xfrm flipH="1">
              <a:off x="6993813" y="3345745"/>
              <a:ext cx="599971" cy="294670"/>
            </a:xfrm>
            <a:prstGeom prst="straightConnector1">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11" name="直接箭头连接符 8">
              <a:extLst>
                <a:ext uri="{FF2B5EF4-FFF2-40B4-BE49-F238E27FC236}">
                  <a16:creationId xmlns:a16="http://schemas.microsoft.com/office/drawing/2014/main" id="{20AFAD2F-B0DC-04D8-39B6-15BA435FD519}"/>
                </a:ext>
              </a:extLst>
            </p:cNvPr>
            <p:cNvCxnSpPr>
              <a:cxnSpLocks/>
              <a:endCxn id="32" idx="0"/>
            </p:cNvCxnSpPr>
            <p:nvPr/>
          </p:nvCxnSpPr>
          <p:spPr bwMode="auto">
            <a:xfrm>
              <a:off x="7593784" y="3345745"/>
              <a:ext cx="695821" cy="297086"/>
            </a:xfrm>
            <a:prstGeom prst="straightConnector1">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46" name="TextBox 45">
              <a:extLst>
                <a:ext uri="{FF2B5EF4-FFF2-40B4-BE49-F238E27FC236}">
                  <a16:creationId xmlns:a16="http://schemas.microsoft.com/office/drawing/2014/main" id="{907D4483-AF9E-E93F-8D62-617D4E1BB3DD}"/>
                </a:ext>
              </a:extLst>
            </p:cNvPr>
            <p:cNvSpPr txBox="1"/>
            <p:nvPr/>
          </p:nvSpPr>
          <p:spPr>
            <a:xfrm>
              <a:off x="7294080" y="2902655"/>
              <a:ext cx="610385"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NP</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grpSp>
        <p:nvGrpSpPr>
          <p:cNvPr id="52" name="Group 51">
            <a:extLst>
              <a:ext uri="{FF2B5EF4-FFF2-40B4-BE49-F238E27FC236}">
                <a16:creationId xmlns:a16="http://schemas.microsoft.com/office/drawing/2014/main" id="{6E3F7AAD-FE9F-C342-343A-FD825F95A04B}"/>
              </a:ext>
            </a:extLst>
          </p:cNvPr>
          <p:cNvGrpSpPr/>
          <p:nvPr/>
        </p:nvGrpSpPr>
        <p:grpSpPr>
          <a:xfrm>
            <a:off x="9300793" y="3087074"/>
            <a:ext cx="1007327" cy="2316071"/>
            <a:chOff x="4600808" y="3924300"/>
            <a:chExt cx="1007327" cy="2316071"/>
          </a:xfrm>
        </p:grpSpPr>
        <p:cxnSp>
          <p:nvCxnSpPr>
            <p:cNvPr id="53" name="Straight Arrow Connector 52">
              <a:extLst>
                <a:ext uri="{FF2B5EF4-FFF2-40B4-BE49-F238E27FC236}">
                  <a16:creationId xmlns:a16="http://schemas.microsoft.com/office/drawing/2014/main" id="{DA747DC8-2DF8-AA92-4218-EA594A5C5396}"/>
                </a:ext>
              </a:extLst>
            </p:cNvPr>
            <p:cNvCxnSpPr>
              <a:cxnSpLocks/>
            </p:cNvCxnSpPr>
            <p:nvPr/>
          </p:nvCxnSpPr>
          <p:spPr bwMode="auto">
            <a:xfrm>
              <a:off x="5101491" y="3924300"/>
              <a:ext cx="0" cy="1905000"/>
            </a:xfrm>
            <a:prstGeom prst="straightConnector1">
              <a:avLst/>
            </a:prstGeom>
            <a:solidFill>
              <a:schemeClr val="accent1"/>
            </a:solidFill>
            <a:ln w="190500" cap="flat" cmpd="sng" algn="ctr">
              <a:solidFill>
                <a:srgbClr val="C00000"/>
              </a:solidFill>
              <a:prstDash val="solid"/>
              <a:miter lim="800000"/>
              <a:headEnd type="arrow" w="med" len="med"/>
              <a:tailEnd type="none" w="med" len="med"/>
            </a:ln>
            <a:effectLst/>
          </p:spPr>
        </p:cxnSp>
        <p:sp>
          <p:nvSpPr>
            <p:cNvPr id="54" name="Rectangle 53">
              <a:extLst>
                <a:ext uri="{FF2B5EF4-FFF2-40B4-BE49-F238E27FC236}">
                  <a16:creationId xmlns:a16="http://schemas.microsoft.com/office/drawing/2014/main" id="{88F3A90C-F917-08D7-7DA4-4DFFA316EE9F}"/>
                </a:ext>
              </a:extLst>
            </p:cNvPr>
            <p:cNvSpPr/>
            <p:nvPr/>
          </p:nvSpPr>
          <p:spPr>
            <a:xfrm>
              <a:off x="4600808" y="5809484"/>
              <a:ext cx="1007327" cy="430887"/>
            </a:xfrm>
            <a:prstGeom prst="rect">
              <a:avLst/>
            </a:prstGeom>
            <a:no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Parsing</a:t>
              </a:r>
              <a:endParaRPr kumimoji="1" lang="en-US" sz="2200" b="0"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endParaRPr>
            </a:p>
          </p:txBody>
        </p:sp>
      </p:grpSp>
    </p:spTree>
    <p:extLst>
      <p:ext uri="{BB962C8B-B14F-4D97-AF65-F5344CB8AC3E}">
        <p14:creationId xmlns:p14="http://schemas.microsoft.com/office/powerpoint/2010/main" val="408887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6" name="TextBox 5">
            <a:extLst>
              <a:ext uri="{FF2B5EF4-FFF2-40B4-BE49-F238E27FC236}">
                <a16:creationId xmlns:a16="http://schemas.microsoft.com/office/drawing/2014/main" id="{F28B6EE5-6120-8813-D8B6-D15A882C624A}"/>
              </a:ext>
            </a:extLst>
          </p:cNvPr>
          <p:cNvSpPr txBox="1"/>
          <p:nvPr/>
        </p:nvSpPr>
        <p:spPr>
          <a:xfrm>
            <a:off x="1295400" y="1475891"/>
            <a:ext cx="8153400" cy="120032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 CFG can be thought of in two ways.</a:t>
            </a:r>
          </a:p>
          <a:p>
            <a:pPr marL="800100" marR="0" lvl="1"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1" lang="en-US" altLang="en-US" sz="2400" b="0" i="0" u="none" strike="noStrike" kern="1200" cap="none" spc="0" normalizeH="0" baseline="0" noProof="0" dirty="0">
                <a:ln>
                  <a:noFill/>
                </a:ln>
                <a:solidFill>
                  <a:srgbClr val="FFFFFF">
                    <a:lumMod val="50000"/>
                  </a:srgbClr>
                </a:solidFill>
                <a:effectLst/>
                <a:uLnTx/>
                <a:uFillTx/>
                <a:latin typeface="Calibri" panose="020F0502020204030204" pitchFamily="34" charset="0"/>
                <a:ea typeface="Calibri" panose="020F0502020204030204" pitchFamily="34" charset="0"/>
                <a:cs typeface="Calibri" panose="020F0502020204030204" pitchFamily="34" charset="0"/>
              </a:rPr>
              <a:t>As a device for assigning a structure to a given sentence</a:t>
            </a:r>
          </a:p>
          <a:p>
            <a:pPr marL="800100" marR="0" lvl="1"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1"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As a device for generating sentences </a:t>
            </a:r>
          </a:p>
        </p:txBody>
      </p:sp>
      <p:grpSp>
        <p:nvGrpSpPr>
          <p:cNvPr id="3" name="Group 2">
            <a:extLst>
              <a:ext uri="{FF2B5EF4-FFF2-40B4-BE49-F238E27FC236}">
                <a16:creationId xmlns:a16="http://schemas.microsoft.com/office/drawing/2014/main" id="{5182160D-85FC-3D9C-7330-C525C85D7983}"/>
              </a:ext>
            </a:extLst>
          </p:cNvPr>
          <p:cNvGrpSpPr/>
          <p:nvPr/>
        </p:nvGrpSpPr>
        <p:grpSpPr>
          <a:xfrm>
            <a:off x="2057400" y="2819400"/>
            <a:ext cx="2635405" cy="2354997"/>
            <a:chOff x="2088995" y="3817203"/>
            <a:chExt cx="2635405" cy="2354997"/>
          </a:xfrm>
        </p:grpSpPr>
        <p:sp>
          <p:nvSpPr>
            <p:cNvPr id="4" name="Rectangle 3">
              <a:extLst>
                <a:ext uri="{FF2B5EF4-FFF2-40B4-BE49-F238E27FC236}">
                  <a16:creationId xmlns:a16="http://schemas.microsoft.com/office/drawing/2014/main" id="{91F8905C-DD02-406C-8653-285A22674D1C}"/>
                </a:ext>
              </a:extLst>
            </p:cNvPr>
            <p:cNvSpPr>
              <a:spLocks noChangeArrowheads="1"/>
            </p:cNvSpPr>
            <p:nvPr/>
          </p:nvSpPr>
          <p:spPr bwMode="auto">
            <a:xfrm>
              <a:off x="2088995" y="3817203"/>
              <a:ext cx="263540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NP </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 </a:t>
              </a:r>
              <a:r>
                <a:rPr kumimoji="0" lang="en-US" altLang="en-US" sz="2400" b="0" i="0" u="none" strike="noStrike" kern="1200" cap="none" spc="0" normalizeH="0" baseline="0" noProof="0" dirty="0" err="1">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ProperNoun</a:t>
              </a:r>
              <a:endPar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NP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Det Nominal</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Nominal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Noun</a:t>
              </a:r>
            </a:p>
          </p:txBody>
        </p:sp>
        <p:sp>
          <p:nvSpPr>
            <p:cNvPr id="5" name="Rectangle 4">
              <a:extLst>
                <a:ext uri="{FF2B5EF4-FFF2-40B4-BE49-F238E27FC236}">
                  <a16:creationId xmlns:a16="http://schemas.microsoft.com/office/drawing/2014/main" id="{922D2B9F-0175-FE8C-84EA-D7E0B05E004A}"/>
                </a:ext>
              </a:extLst>
            </p:cNvPr>
            <p:cNvSpPr>
              <a:spLocks noChangeArrowheads="1"/>
            </p:cNvSpPr>
            <p:nvPr/>
          </p:nvSpPr>
          <p:spPr bwMode="auto">
            <a:xfrm>
              <a:off x="2088995" y="4971871"/>
              <a:ext cx="263540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Det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 a</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Det </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a:t>
              </a: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the</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Noun </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a:t>
              </a:r>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 flight</a:t>
              </a:r>
            </a:p>
          </p:txBody>
        </p:sp>
      </p:grpSp>
      <p:sp>
        <p:nvSpPr>
          <p:cNvPr id="7" name="Rectangle 4">
            <a:extLst>
              <a:ext uri="{FF2B5EF4-FFF2-40B4-BE49-F238E27FC236}">
                <a16:creationId xmlns:a16="http://schemas.microsoft.com/office/drawing/2014/main" id="{99997418-C30E-3967-0918-31DE8F53E46B}"/>
              </a:ext>
            </a:extLst>
          </p:cNvPr>
          <p:cNvSpPr>
            <a:spLocks noChangeArrowheads="1"/>
          </p:cNvSpPr>
          <p:nvPr/>
        </p:nvSpPr>
        <p:spPr bwMode="auto">
          <a:xfrm>
            <a:off x="2082538" y="5325284"/>
            <a:ext cx="411078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altLang="en-US" sz="20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a:t>
            </a:r>
            <a:r>
              <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sym typeface="Symbol" panose="05050102010706020507" pitchFamily="18" charset="2"/>
              </a:rPr>
              <a:t> means to rewrite the symbol on the left with the sequence of symbols on the right. </a:t>
            </a:r>
            <a:endParaRPr kumimoji="0" lang="en-US" altLang="en-US" sz="20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grpSp>
        <p:nvGrpSpPr>
          <p:cNvPr id="41" name="Group 40">
            <a:extLst>
              <a:ext uri="{FF2B5EF4-FFF2-40B4-BE49-F238E27FC236}">
                <a16:creationId xmlns:a16="http://schemas.microsoft.com/office/drawing/2014/main" id="{5EE5AA0F-96D3-5414-1EBF-E2E530707435}"/>
              </a:ext>
            </a:extLst>
          </p:cNvPr>
          <p:cNvGrpSpPr/>
          <p:nvPr/>
        </p:nvGrpSpPr>
        <p:grpSpPr>
          <a:xfrm>
            <a:off x="9066626" y="4717345"/>
            <a:ext cx="836398" cy="718656"/>
            <a:chOff x="8609426" y="4953000"/>
            <a:chExt cx="836398" cy="718656"/>
          </a:xfrm>
        </p:grpSpPr>
        <p:sp>
          <p:nvSpPr>
            <p:cNvPr id="2" name="TextBox 1">
              <a:extLst>
                <a:ext uri="{FF2B5EF4-FFF2-40B4-BE49-F238E27FC236}">
                  <a16:creationId xmlns:a16="http://schemas.microsoft.com/office/drawing/2014/main" id="{531953DC-9EA9-7003-C3D5-3665F235442C}"/>
                </a:ext>
              </a:extLst>
            </p:cNvPr>
            <p:cNvSpPr txBox="1"/>
            <p:nvPr/>
          </p:nvSpPr>
          <p:spPr>
            <a:xfrm>
              <a:off x="8609426" y="5209991"/>
              <a:ext cx="836398"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flight</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cxnSp>
          <p:nvCxnSpPr>
            <p:cNvPr id="9" name="直接箭头连接符 14">
              <a:extLst>
                <a:ext uri="{FF2B5EF4-FFF2-40B4-BE49-F238E27FC236}">
                  <a16:creationId xmlns:a16="http://schemas.microsoft.com/office/drawing/2014/main" id="{7B694CB4-1CF4-679E-DBA2-7DB505887E8C}"/>
                </a:ext>
              </a:extLst>
            </p:cNvPr>
            <p:cNvCxnSpPr/>
            <p:nvPr/>
          </p:nvCxnSpPr>
          <p:spPr bwMode="auto">
            <a:xfrm>
              <a:off x="8943087" y="4953000"/>
              <a:ext cx="0" cy="304800"/>
            </a:xfrm>
            <a:prstGeom prst="straightConnector1">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40" name="Group 39">
            <a:extLst>
              <a:ext uri="{FF2B5EF4-FFF2-40B4-BE49-F238E27FC236}">
                <a16:creationId xmlns:a16="http://schemas.microsoft.com/office/drawing/2014/main" id="{A32F9436-6C71-C170-1C7C-E110887E03DC}"/>
              </a:ext>
            </a:extLst>
          </p:cNvPr>
          <p:cNvGrpSpPr/>
          <p:nvPr/>
        </p:nvGrpSpPr>
        <p:grpSpPr>
          <a:xfrm>
            <a:off x="8911640" y="4070468"/>
            <a:ext cx="991384" cy="654804"/>
            <a:chOff x="8454440" y="4306123"/>
            <a:chExt cx="991384" cy="654804"/>
          </a:xfrm>
        </p:grpSpPr>
        <p:sp>
          <p:nvSpPr>
            <p:cNvPr id="15" name="TextBox 14">
              <a:extLst>
                <a:ext uri="{FF2B5EF4-FFF2-40B4-BE49-F238E27FC236}">
                  <a16:creationId xmlns:a16="http://schemas.microsoft.com/office/drawing/2014/main" id="{298244CD-5547-8096-D140-3AE2B09A6456}"/>
                </a:ext>
              </a:extLst>
            </p:cNvPr>
            <p:cNvSpPr txBox="1"/>
            <p:nvPr/>
          </p:nvSpPr>
          <p:spPr>
            <a:xfrm>
              <a:off x="8454440" y="4499262"/>
              <a:ext cx="991384"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Noun</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cxnSp>
          <p:nvCxnSpPr>
            <p:cNvPr id="17" name="直接箭头连接符 12">
              <a:extLst>
                <a:ext uri="{FF2B5EF4-FFF2-40B4-BE49-F238E27FC236}">
                  <a16:creationId xmlns:a16="http://schemas.microsoft.com/office/drawing/2014/main" id="{7B3A4CFA-923C-B23F-9D91-9603A4DB668E}"/>
                </a:ext>
              </a:extLst>
            </p:cNvPr>
            <p:cNvCxnSpPr/>
            <p:nvPr/>
          </p:nvCxnSpPr>
          <p:spPr bwMode="auto">
            <a:xfrm>
              <a:off x="8943087" y="4306123"/>
              <a:ext cx="0" cy="257963"/>
            </a:xfrm>
            <a:prstGeom prst="straightConnector1">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43" name="Group 42">
            <a:extLst>
              <a:ext uri="{FF2B5EF4-FFF2-40B4-BE49-F238E27FC236}">
                <a16:creationId xmlns:a16="http://schemas.microsoft.com/office/drawing/2014/main" id="{1CBDBA55-33C0-F677-D574-6BB40B81073F}"/>
              </a:ext>
            </a:extLst>
          </p:cNvPr>
          <p:cNvGrpSpPr/>
          <p:nvPr/>
        </p:nvGrpSpPr>
        <p:grpSpPr>
          <a:xfrm>
            <a:off x="7771223" y="2918108"/>
            <a:ext cx="2287177" cy="1186388"/>
            <a:chOff x="7314023" y="3153763"/>
            <a:chExt cx="2287177" cy="1186388"/>
          </a:xfrm>
        </p:grpSpPr>
        <p:sp>
          <p:nvSpPr>
            <p:cNvPr id="18" name="TextBox 17">
              <a:extLst>
                <a:ext uri="{FF2B5EF4-FFF2-40B4-BE49-F238E27FC236}">
                  <a16:creationId xmlns:a16="http://schemas.microsoft.com/office/drawing/2014/main" id="{38552B8E-4B92-45AD-6471-13B7D80B5800}"/>
                </a:ext>
              </a:extLst>
            </p:cNvPr>
            <p:cNvSpPr txBox="1"/>
            <p:nvPr/>
          </p:nvSpPr>
          <p:spPr>
            <a:xfrm>
              <a:off x="8305015" y="3878486"/>
              <a:ext cx="1296185"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Nominal</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1" name="TextBox 20">
              <a:extLst>
                <a:ext uri="{FF2B5EF4-FFF2-40B4-BE49-F238E27FC236}">
                  <a16:creationId xmlns:a16="http://schemas.microsoft.com/office/drawing/2014/main" id="{F0C2AD71-6C14-0D44-CB64-366D932C2A67}"/>
                </a:ext>
              </a:extLst>
            </p:cNvPr>
            <p:cNvSpPr txBox="1"/>
            <p:nvPr/>
          </p:nvSpPr>
          <p:spPr>
            <a:xfrm>
              <a:off x="7314023" y="3876070"/>
              <a:ext cx="686585"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Det</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cxnSp>
          <p:nvCxnSpPr>
            <p:cNvPr id="23" name="直接箭头连接符 6">
              <a:extLst>
                <a:ext uri="{FF2B5EF4-FFF2-40B4-BE49-F238E27FC236}">
                  <a16:creationId xmlns:a16="http://schemas.microsoft.com/office/drawing/2014/main" id="{C264831F-8F8D-D3AA-3160-EC96BD15156B}"/>
                </a:ext>
              </a:extLst>
            </p:cNvPr>
            <p:cNvCxnSpPr>
              <a:cxnSpLocks/>
              <a:endCxn id="21" idx="0"/>
            </p:cNvCxnSpPr>
            <p:nvPr/>
          </p:nvCxnSpPr>
          <p:spPr bwMode="auto">
            <a:xfrm flipH="1">
              <a:off x="7771617" y="3581400"/>
              <a:ext cx="599971" cy="294670"/>
            </a:xfrm>
            <a:prstGeom prst="straightConnector1">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5" name="直接箭头连接符 8">
              <a:extLst>
                <a:ext uri="{FF2B5EF4-FFF2-40B4-BE49-F238E27FC236}">
                  <a16:creationId xmlns:a16="http://schemas.microsoft.com/office/drawing/2014/main" id="{DC0737AD-21DB-14A3-9F61-7476481E2244}"/>
                </a:ext>
              </a:extLst>
            </p:cNvPr>
            <p:cNvCxnSpPr>
              <a:cxnSpLocks/>
              <a:endCxn id="18" idx="0"/>
            </p:cNvCxnSpPr>
            <p:nvPr/>
          </p:nvCxnSpPr>
          <p:spPr bwMode="auto">
            <a:xfrm>
              <a:off x="8371588" y="3581400"/>
              <a:ext cx="695821" cy="297086"/>
            </a:xfrm>
            <a:prstGeom prst="straightConnector1">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26" name="TextBox 25">
              <a:extLst>
                <a:ext uri="{FF2B5EF4-FFF2-40B4-BE49-F238E27FC236}">
                  <a16:creationId xmlns:a16="http://schemas.microsoft.com/office/drawing/2014/main" id="{2A9CD263-4796-7739-D640-EF1815517427}"/>
                </a:ext>
              </a:extLst>
            </p:cNvPr>
            <p:cNvSpPr txBox="1"/>
            <p:nvPr/>
          </p:nvSpPr>
          <p:spPr>
            <a:xfrm>
              <a:off x="8076415" y="3153763"/>
              <a:ext cx="610385"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NP</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grpSp>
        <p:nvGrpSpPr>
          <p:cNvPr id="42" name="Group 41">
            <a:extLst>
              <a:ext uri="{FF2B5EF4-FFF2-40B4-BE49-F238E27FC236}">
                <a16:creationId xmlns:a16="http://schemas.microsoft.com/office/drawing/2014/main" id="{E8E15E13-211C-B33C-9DCB-CBA14F198B10}"/>
              </a:ext>
            </a:extLst>
          </p:cNvPr>
          <p:cNvGrpSpPr/>
          <p:nvPr/>
        </p:nvGrpSpPr>
        <p:grpSpPr>
          <a:xfrm>
            <a:off x="7914387" y="4128063"/>
            <a:ext cx="381000" cy="1310023"/>
            <a:chOff x="7457187" y="4363718"/>
            <a:chExt cx="381000" cy="1310023"/>
          </a:xfrm>
        </p:grpSpPr>
        <p:cxnSp>
          <p:nvCxnSpPr>
            <p:cNvPr id="20" name="直接箭头连接符 10">
              <a:extLst>
                <a:ext uri="{FF2B5EF4-FFF2-40B4-BE49-F238E27FC236}">
                  <a16:creationId xmlns:a16="http://schemas.microsoft.com/office/drawing/2014/main" id="{342B710A-D7EE-425F-7FE9-968077DE89FC}"/>
                </a:ext>
              </a:extLst>
            </p:cNvPr>
            <p:cNvCxnSpPr/>
            <p:nvPr/>
          </p:nvCxnSpPr>
          <p:spPr bwMode="auto">
            <a:xfrm>
              <a:off x="7647687" y="4363718"/>
              <a:ext cx="0" cy="838200"/>
            </a:xfrm>
            <a:prstGeom prst="straightConnector1">
              <a:avLst/>
            </a:prstGeom>
            <a:solidFill>
              <a:schemeClr val="accent1"/>
            </a:solidFill>
            <a:ln w="9525" cap="flat" cmpd="sng" algn="ctr">
              <a:solidFill>
                <a:schemeClr val="tx1"/>
              </a:solidFill>
              <a:prstDash val="solid"/>
              <a:miter lim="800000"/>
              <a:headEnd type="none" w="med" len="med"/>
              <a:tailEnd type="none" w="med" len="med"/>
            </a:ln>
            <a:effectLst/>
          </p:spPr>
        </p:cxnSp>
        <p:sp>
          <p:nvSpPr>
            <p:cNvPr id="35" name="TextBox 34">
              <a:extLst>
                <a:ext uri="{FF2B5EF4-FFF2-40B4-BE49-F238E27FC236}">
                  <a16:creationId xmlns:a16="http://schemas.microsoft.com/office/drawing/2014/main" id="{D8E3AE94-B115-8AE8-62DD-BC30F1905482}"/>
                </a:ext>
              </a:extLst>
            </p:cNvPr>
            <p:cNvSpPr txBox="1"/>
            <p:nvPr/>
          </p:nvSpPr>
          <p:spPr>
            <a:xfrm>
              <a:off x="7457187" y="5212076"/>
              <a:ext cx="38100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a</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grpSp>
        <p:nvGrpSpPr>
          <p:cNvPr id="37" name="Group 36">
            <a:extLst>
              <a:ext uri="{FF2B5EF4-FFF2-40B4-BE49-F238E27FC236}">
                <a16:creationId xmlns:a16="http://schemas.microsoft.com/office/drawing/2014/main" id="{F9F18ACB-6DFE-1119-CD3E-F1541F6BCDCA}"/>
              </a:ext>
            </a:extLst>
          </p:cNvPr>
          <p:cNvGrpSpPr/>
          <p:nvPr/>
        </p:nvGrpSpPr>
        <p:grpSpPr>
          <a:xfrm>
            <a:off x="6246330" y="3029984"/>
            <a:ext cx="1471493" cy="2335887"/>
            <a:chOff x="4378895" y="3760113"/>
            <a:chExt cx="1471493" cy="2335887"/>
          </a:xfrm>
        </p:grpSpPr>
        <p:cxnSp>
          <p:nvCxnSpPr>
            <p:cNvPr id="38" name="Straight Arrow Connector 37">
              <a:extLst>
                <a:ext uri="{FF2B5EF4-FFF2-40B4-BE49-F238E27FC236}">
                  <a16:creationId xmlns:a16="http://schemas.microsoft.com/office/drawing/2014/main" id="{329B1E80-CD0D-7281-DE40-E0D9BCC60535}"/>
                </a:ext>
              </a:extLst>
            </p:cNvPr>
            <p:cNvCxnSpPr>
              <a:cxnSpLocks/>
            </p:cNvCxnSpPr>
            <p:nvPr/>
          </p:nvCxnSpPr>
          <p:spPr bwMode="auto">
            <a:xfrm>
              <a:off x="5118551" y="4191000"/>
              <a:ext cx="0" cy="1905000"/>
            </a:xfrm>
            <a:prstGeom prst="straightConnector1">
              <a:avLst/>
            </a:prstGeom>
            <a:solidFill>
              <a:schemeClr val="accent1"/>
            </a:solidFill>
            <a:ln w="190500" cap="flat" cmpd="sng" algn="ctr">
              <a:solidFill>
                <a:srgbClr val="7030A0"/>
              </a:solidFill>
              <a:prstDash val="solid"/>
              <a:miter lim="800000"/>
              <a:headEnd type="none" w="med" len="med"/>
              <a:tailEnd type="arrow"/>
            </a:ln>
            <a:effectLst/>
          </p:spPr>
        </p:cxnSp>
        <p:sp>
          <p:nvSpPr>
            <p:cNvPr id="39" name="Rectangle 38">
              <a:extLst>
                <a:ext uri="{FF2B5EF4-FFF2-40B4-BE49-F238E27FC236}">
                  <a16:creationId xmlns:a16="http://schemas.microsoft.com/office/drawing/2014/main" id="{408EE36A-DCDC-ABC0-0E97-B8252786662A}"/>
                </a:ext>
              </a:extLst>
            </p:cNvPr>
            <p:cNvSpPr/>
            <p:nvPr/>
          </p:nvSpPr>
          <p:spPr>
            <a:xfrm>
              <a:off x="4378895" y="3760113"/>
              <a:ext cx="1471493" cy="430887"/>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Generation</a:t>
              </a:r>
              <a:endParaRPr kumimoji="1" lang="en-US" sz="2200" b="0" i="0"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mn-cs"/>
              </a:endParaRPr>
            </a:p>
          </p:txBody>
        </p:sp>
      </p:grpSp>
      <p:pic>
        <p:nvPicPr>
          <p:cNvPr id="10" name="Picture 9">
            <a:extLst>
              <a:ext uri="{FF2B5EF4-FFF2-40B4-BE49-F238E27FC236}">
                <a16:creationId xmlns:a16="http://schemas.microsoft.com/office/drawing/2014/main" id="{83C32C93-A632-FD4F-FA3D-6F445B73D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348" y="1491099"/>
            <a:ext cx="2372868" cy="1645920"/>
          </a:xfrm>
          <a:prstGeom prst="rect">
            <a:avLst/>
          </a:prstGeom>
        </p:spPr>
      </p:pic>
    </p:spTree>
    <p:extLst>
      <p:ext uri="{BB962C8B-B14F-4D97-AF65-F5344CB8AC3E}">
        <p14:creationId xmlns:p14="http://schemas.microsoft.com/office/powerpoint/2010/main" val="61711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33346C-09F9-223E-2F19-F2403A82CD74}"/>
              </a:ext>
            </a:extLst>
          </p:cNvPr>
          <p:cNvPicPr>
            <a:picLocks noChangeAspect="1"/>
          </p:cNvPicPr>
          <p:nvPr/>
        </p:nvPicPr>
        <p:blipFill>
          <a:blip r:embed="rId3"/>
          <a:stretch>
            <a:fillRect/>
          </a:stretch>
        </p:blipFill>
        <p:spPr>
          <a:xfrm>
            <a:off x="3440874" y="3048000"/>
            <a:ext cx="5074673" cy="1545173"/>
          </a:xfrm>
          <a:prstGeom prst="rect">
            <a:avLst/>
          </a:prstGeom>
        </p:spPr>
      </p:pic>
      <p:pic>
        <p:nvPicPr>
          <p:cNvPr id="9" name="Picture 8">
            <a:extLst>
              <a:ext uri="{FF2B5EF4-FFF2-40B4-BE49-F238E27FC236}">
                <a16:creationId xmlns:a16="http://schemas.microsoft.com/office/drawing/2014/main" id="{92A297FA-BE44-D85C-7477-8813F63FB7A2}"/>
              </a:ext>
            </a:extLst>
          </p:cNvPr>
          <p:cNvPicPr>
            <a:picLocks noChangeAspect="1"/>
          </p:cNvPicPr>
          <p:nvPr/>
        </p:nvPicPr>
        <p:blipFill>
          <a:blip r:embed="rId4"/>
          <a:stretch>
            <a:fillRect/>
          </a:stretch>
        </p:blipFill>
        <p:spPr>
          <a:xfrm>
            <a:off x="3459479" y="4653755"/>
            <a:ext cx="5074920" cy="855351"/>
          </a:xfrm>
          <a:prstGeom prst="rect">
            <a:avLst/>
          </a:prstGeom>
        </p:spPr>
      </p:pic>
      <p:pic>
        <p:nvPicPr>
          <p:cNvPr id="10" name="Picture 9">
            <a:extLst>
              <a:ext uri="{FF2B5EF4-FFF2-40B4-BE49-F238E27FC236}">
                <a16:creationId xmlns:a16="http://schemas.microsoft.com/office/drawing/2014/main" id="{8C3839CF-9B35-55AC-C35A-400B833788B6}"/>
              </a:ext>
            </a:extLst>
          </p:cNvPr>
          <p:cNvPicPr>
            <a:picLocks noChangeAspect="1"/>
          </p:cNvPicPr>
          <p:nvPr/>
        </p:nvPicPr>
        <p:blipFill>
          <a:blip r:embed="rId5"/>
          <a:stretch>
            <a:fillRect/>
          </a:stretch>
        </p:blipFill>
        <p:spPr>
          <a:xfrm>
            <a:off x="3459479" y="5550330"/>
            <a:ext cx="5074921" cy="871643"/>
          </a:xfrm>
          <a:prstGeom prst="rect">
            <a:avLst/>
          </a:prstGeom>
        </p:spPr>
      </p:pic>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a:t>
            </a:r>
            <a:r>
              <a:rPr lang="en-US" altLang="zh-CN" dirty="0"/>
              <a:t>in </a:t>
            </a:r>
            <a:r>
              <a:rPr lang="en-US" altLang="zh-TW" dirty="0"/>
              <a:t>NLP</a:t>
            </a:r>
          </a:p>
          <a:p>
            <a:pPr lvl="1" eaLnBrk="1" hangingPunct="1">
              <a:spcBef>
                <a:spcPts val="600"/>
              </a:spcBef>
            </a:pPr>
            <a:r>
              <a:rPr lang="en-US" altLang="zh-TW" dirty="0"/>
              <a:t>Natural Language Generation</a:t>
            </a:r>
          </a:p>
          <a:p>
            <a:pPr lvl="2" eaLnBrk="1" hangingPunct="1">
              <a:spcBef>
                <a:spcPts val="600"/>
              </a:spcBef>
            </a:pPr>
            <a:r>
              <a:rPr lang="en-US" altLang="zh-TW" dirty="0"/>
              <a:t>Template based Generation</a:t>
            </a:r>
          </a:p>
        </p:txBody>
      </p:sp>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2" name="TextBox 1">
            <a:extLst>
              <a:ext uri="{FF2B5EF4-FFF2-40B4-BE49-F238E27FC236}">
                <a16:creationId xmlns:a16="http://schemas.microsoft.com/office/drawing/2014/main" id="{54B7BF6A-BA24-E10B-ECF4-3EE268DA0CAA}"/>
              </a:ext>
            </a:extLst>
          </p:cNvPr>
          <p:cNvSpPr txBox="1"/>
          <p:nvPr/>
        </p:nvSpPr>
        <p:spPr>
          <a:xfrm>
            <a:off x="8724507" y="4623048"/>
            <a:ext cx="1714893" cy="830997"/>
          </a:xfrm>
          <a:prstGeom prst="rect">
            <a:avLst/>
          </a:prstGeom>
          <a:noFill/>
        </p:spPr>
        <p:txBody>
          <a:bodyPr wrap="square">
            <a:spAutoFit/>
          </a:bodyPr>
          <a:lstStyle/>
          <a:p>
            <a:r>
              <a:rPr kumimoji="0" lang="en-US" alt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Pre-defined</a:t>
            </a:r>
            <a:r>
              <a:rPr kumimoji="0" lang="en-US" altLang="en-US" sz="2400" b="0" i="0" u="none" strike="noStrike" kern="1200" cap="none" spc="0" normalizeH="0" noProof="0" dirty="0">
                <a:ln>
                  <a:noFill/>
                </a:ln>
                <a:solidFill>
                  <a:srgbClr val="FF0000"/>
                </a:solidFill>
                <a:effectLst/>
                <a:uLnTx/>
                <a:uFillTx/>
                <a:latin typeface="Calibri" panose="020F0502020204030204" pitchFamily="34" charset="0"/>
                <a:cs typeface="Calibri" panose="020F0502020204030204" pitchFamily="34" charset="0"/>
              </a:rPr>
              <a:t> Template</a:t>
            </a:r>
            <a:endParaRPr lang="en-US" dirty="0">
              <a:solidFill>
                <a:srgbClr val="FF0000"/>
              </a:solidFill>
            </a:endParaRPr>
          </a:p>
        </p:txBody>
      </p:sp>
      <p:sp>
        <p:nvSpPr>
          <p:cNvPr id="5" name="TextBox 4">
            <a:extLst>
              <a:ext uri="{FF2B5EF4-FFF2-40B4-BE49-F238E27FC236}">
                <a16:creationId xmlns:a16="http://schemas.microsoft.com/office/drawing/2014/main" id="{04888FF0-B1E1-FFDD-A689-B77F66ED22B8}"/>
              </a:ext>
            </a:extLst>
          </p:cNvPr>
          <p:cNvSpPr txBox="1"/>
          <p:nvPr/>
        </p:nvSpPr>
        <p:spPr>
          <a:xfrm>
            <a:off x="8724506" y="3447516"/>
            <a:ext cx="1714893" cy="830997"/>
          </a:xfrm>
          <a:prstGeom prst="rect">
            <a:avLst/>
          </a:prstGeom>
          <a:noFill/>
        </p:spPr>
        <p:txBody>
          <a:bodyPr wrap="square">
            <a:spAutoFit/>
          </a:bodyPr>
          <a:lstStyle/>
          <a:p>
            <a:r>
              <a:rPr kumimoji="0" lang="en-US" altLang="en-US" sz="2400" b="0" i="0" u="none" strike="noStrike" kern="1200" cap="none" spc="0" normalizeH="0" baseline="0" noProof="0" dirty="0">
                <a:ln>
                  <a:noFill/>
                </a:ln>
                <a:solidFill>
                  <a:srgbClr val="0000CC"/>
                </a:solidFill>
                <a:effectLst/>
                <a:uLnTx/>
                <a:uFillTx/>
                <a:latin typeface="Calibri" panose="020F0502020204030204" pitchFamily="34" charset="0"/>
                <a:ea typeface="新細明體" panose="02020500000000000000" pitchFamily="18" charset="-120"/>
                <a:cs typeface="Calibri" panose="020F0502020204030204" pitchFamily="34" charset="0"/>
              </a:rPr>
              <a:t>Relational Database</a:t>
            </a:r>
            <a:endParaRPr lang="en-US" dirty="0">
              <a:solidFill>
                <a:srgbClr val="0000CC"/>
              </a:solidFill>
            </a:endParaRPr>
          </a:p>
        </p:txBody>
      </p:sp>
      <p:sp>
        <p:nvSpPr>
          <p:cNvPr id="3" name="TextBox 2">
            <a:extLst>
              <a:ext uri="{FF2B5EF4-FFF2-40B4-BE49-F238E27FC236}">
                <a16:creationId xmlns:a16="http://schemas.microsoft.com/office/drawing/2014/main" id="{039FD362-D18C-6115-DD33-94FEF3D647C7}"/>
              </a:ext>
            </a:extLst>
          </p:cNvPr>
          <p:cNvSpPr txBox="1"/>
          <p:nvPr/>
        </p:nvSpPr>
        <p:spPr>
          <a:xfrm>
            <a:off x="8724506" y="5544150"/>
            <a:ext cx="2400694" cy="830997"/>
          </a:xfrm>
          <a:prstGeom prst="rect">
            <a:avLst/>
          </a:prstGeom>
          <a:noFill/>
        </p:spPr>
        <p:txBody>
          <a:bodyPr wrap="square">
            <a:spAutoFit/>
          </a:bodyPr>
          <a:lstStyle>
            <a:defPPr>
              <a:defRPr lang="en-GB"/>
            </a:defPPr>
            <a:lvl1pPr>
              <a:defRPr kumimoji="0" sz="2400" b="0" i="0" u="none" strike="noStrike" cap="none" spc="0" normalizeH="0" baseline="0">
                <a:ln>
                  <a:noFill/>
                </a:ln>
                <a:solidFill>
                  <a:srgbClr val="FF0000"/>
                </a:solidFill>
                <a:effectLst/>
                <a:uLnTx/>
                <a:uFillTx/>
                <a:latin typeface="Calibri" panose="020F0502020204030204" pitchFamily="34" charset="0"/>
                <a:cs typeface="Calibri" panose="020F0502020204030204" pitchFamily="34" charset="0"/>
              </a:defRPr>
            </a:lvl1pPr>
          </a:lstStyle>
          <a:p>
            <a:r>
              <a:rPr lang="en-US" altLang="zh-CN" dirty="0">
                <a:solidFill>
                  <a:srgbClr val="0000CC"/>
                </a:solidFill>
              </a:rPr>
              <a:t>Natural Language Sentence</a:t>
            </a:r>
            <a:endParaRPr lang="en-US" dirty="0">
              <a:solidFill>
                <a:srgbClr val="0000CC"/>
              </a:solidFill>
            </a:endParaRPr>
          </a:p>
        </p:txBody>
      </p:sp>
      <p:grpSp>
        <p:nvGrpSpPr>
          <p:cNvPr id="6" name="Group 5">
            <a:extLst>
              <a:ext uri="{FF2B5EF4-FFF2-40B4-BE49-F238E27FC236}">
                <a16:creationId xmlns:a16="http://schemas.microsoft.com/office/drawing/2014/main" id="{79F3C5CB-DE88-C2E8-A0B4-33E0339727B2}"/>
              </a:ext>
            </a:extLst>
          </p:cNvPr>
          <p:cNvGrpSpPr/>
          <p:nvPr/>
        </p:nvGrpSpPr>
        <p:grpSpPr>
          <a:xfrm>
            <a:off x="2648147" y="3739733"/>
            <a:ext cx="4590853" cy="2462342"/>
            <a:chOff x="2648147" y="3794760"/>
            <a:chExt cx="4590853" cy="2462342"/>
          </a:xfrm>
        </p:grpSpPr>
        <p:sp>
          <p:nvSpPr>
            <p:cNvPr id="15" name="Arrow: Curved Right 14">
              <a:extLst>
                <a:ext uri="{FF2B5EF4-FFF2-40B4-BE49-F238E27FC236}">
                  <a16:creationId xmlns:a16="http://schemas.microsoft.com/office/drawing/2014/main" id="{0B9E7766-B464-E057-350C-04031816CED3}"/>
                </a:ext>
              </a:extLst>
            </p:cNvPr>
            <p:cNvSpPr/>
            <p:nvPr/>
          </p:nvSpPr>
          <p:spPr bwMode="auto">
            <a:xfrm>
              <a:off x="2648147" y="3818702"/>
              <a:ext cx="836248" cy="2438400"/>
            </a:xfrm>
            <a:prstGeom prst="curvedRightArrow">
              <a:avLst/>
            </a:prstGeom>
            <a:solidFill>
              <a:srgbClr val="99CCFF"/>
            </a:solidFill>
            <a:ln w="9525" cap="flat" cmpd="sng" algn="ctr">
              <a:solidFill>
                <a:srgbClr val="3399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a:ln>
                  <a:noFill/>
                </a:ln>
                <a:solidFill>
                  <a:srgbClr val="000000"/>
                </a:solidFill>
                <a:effectLst/>
                <a:uLnTx/>
                <a:uFillTx/>
                <a:latin typeface="Arial" charset="0"/>
                <a:ea typeface="新細明體" panose="02020500000000000000" pitchFamily="18" charset="-120"/>
                <a:cs typeface="+mn-cs"/>
              </a:endParaRPr>
            </a:p>
          </p:txBody>
        </p:sp>
        <p:sp>
          <p:nvSpPr>
            <p:cNvPr id="4" name="Rectangle: Rounded Corners 3">
              <a:extLst>
                <a:ext uri="{FF2B5EF4-FFF2-40B4-BE49-F238E27FC236}">
                  <a16:creationId xmlns:a16="http://schemas.microsoft.com/office/drawing/2014/main" id="{565E160D-B596-99AC-5B18-3F358ADBD720}"/>
                </a:ext>
              </a:extLst>
            </p:cNvPr>
            <p:cNvSpPr/>
            <p:nvPr/>
          </p:nvSpPr>
          <p:spPr bwMode="auto">
            <a:xfrm>
              <a:off x="3484395" y="3794760"/>
              <a:ext cx="3754605" cy="219898"/>
            </a:xfrm>
            <a:prstGeom prst="roundRect">
              <a:avLst/>
            </a:prstGeom>
            <a:noFill/>
            <a:ln w="28575" cap="flat" cmpd="sng" algn="ctr">
              <a:solidFill>
                <a:srgbClr val="FFC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grpSp>
    </p:spTree>
    <p:extLst>
      <p:ext uri="{BB962C8B-B14F-4D97-AF65-F5344CB8AC3E}">
        <p14:creationId xmlns:p14="http://schemas.microsoft.com/office/powerpoint/2010/main" val="26393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par>
                                <p:cTn id="13" presetID="16" presetClass="entr" presetSubtype="37"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3AAAB-23BB-ED2C-D109-E99C9DB168DA}"/>
            </a:ext>
          </a:extLst>
        </p:cNvPr>
        <p:cNvGrpSpPr/>
        <p:nvPr/>
      </p:nvGrpSpPr>
      <p:grpSpPr>
        <a:xfrm>
          <a:off x="0" y="0"/>
          <a:ext cx="0" cy="0"/>
          <a:chOff x="0" y="0"/>
          <a:chExt cx="0" cy="0"/>
        </a:xfrm>
      </p:grpSpPr>
      <p:sp>
        <p:nvSpPr>
          <p:cNvPr id="13316" name="Rectangle 3">
            <a:extLst>
              <a:ext uri="{FF2B5EF4-FFF2-40B4-BE49-F238E27FC236}">
                <a16:creationId xmlns:a16="http://schemas.microsoft.com/office/drawing/2014/main" id="{2891823F-9121-486B-56D8-3CBCCA9915DB}"/>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a:t>
            </a:r>
            <a:r>
              <a:rPr lang="en-US" altLang="zh-CN" dirty="0"/>
              <a:t>in </a:t>
            </a:r>
            <a:r>
              <a:rPr lang="en-US" altLang="zh-TW" dirty="0"/>
              <a:t>NLP</a:t>
            </a:r>
          </a:p>
          <a:p>
            <a:pPr lvl="1" eaLnBrk="1" hangingPunct="1">
              <a:spcBef>
                <a:spcPts val="600"/>
              </a:spcBef>
            </a:pPr>
            <a:r>
              <a:rPr lang="en-US" altLang="zh-TW" dirty="0"/>
              <a:t>Natural Language Generation</a:t>
            </a:r>
          </a:p>
          <a:p>
            <a:pPr lvl="2" eaLnBrk="1" hangingPunct="1">
              <a:spcBef>
                <a:spcPts val="600"/>
              </a:spcBef>
            </a:pPr>
            <a:r>
              <a:rPr lang="en-US" altLang="zh-TW" dirty="0"/>
              <a:t>Pattern Recognition and Transformation Rules</a:t>
            </a:r>
          </a:p>
        </p:txBody>
      </p:sp>
      <p:grpSp>
        <p:nvGrpSpPr>
          <p:cNvPr id="5" name="Group 4">
            <a:extLst>
              <a:ext uri="{FF2B5EF4-FFF2-40B4-BE49-F238E27FC236}">
                <a16:creationId xmlns:a16="http://schemas.microsoft.com/office/drawing/2014/main" id="{2A4C6619-C3B2-3B9B-85A9-6F09C2370A55}"/>
              </a:ext>
            </a:extLst>
          </p:cNvPr>
          <p:cNvGrpSpPr/>
          <p:nvPr/>
        </p:nvGrpSpPr>
        <p:grpSpPr>
          <a:xfrm>
            <a:off x="3327082" y="3124200"/>
            <a:ext cx="5537836" cy="2634198"/>
            <a:chOff x="2751555" y="-270666"/>
            <a:chExt cx="5537836" cy="2634198"/>
          </a:xfrm>
        </p:grpSpPr>
        <p:grpSp>
          <p:nvGrpSpPr>
            <p:cNvPr id="12" name="Group 11">
              <a:extLst>
                <a:ext uri="{FF2B5EF4-FFF2-40B4-BE49-F238E27FC236}">
                  <a16:creationId xmlns:a16="http://schemas.microsoft.com/office/drawing/2014/main" id="{ADF99922-3596-0BB5-2B1B-973AD0FA9007}"/>
                </a:ext>
              </a:extLst>
            </p:cNvPr>
            <p:cNvGrpSpPr>
              <a:grpSpLocks/>
            </p:cNvGrpSpPr>
            <p:nvPr/>
          </p:nvGrpSpPr>
          <p:grpSpPr bwMode="auto">
            <a:xfrm>
              <a:off x="2751555" y="1710548"/>
              <a:ext cx="4106006" cy="652984"/>
              <a:chOff x="4563751" y="4202139"/>
              <a:chExt cx="4106284" cy="652905"/>
            </a:xfrm>
          </p:grpSpPr>
          <p:pic>
            <p:nvPicPr>
              <p:cNvPr id="13" name="Picture 9">
                <a:extLst>
                  <a:ext uri="{FF2B5EF4-FFF2-40B4-BE49-F238E27FC236}">
                    <a16:creationId xmlns:a16="http://schemas.microsoft.com/office/drawing/2014/main" id="{6C99EDD5-6340-14D7-E341-A0ADCBA9F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751" y="4202139"/>
                <a:ext cx="1523363" cy="32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a:extLst>
                  <a:ext uri="{FF2B5EF4-FFF2-40B4-BE49-F238E27FC236}">
                    <a16:creationId xmlns:a16="http://schemas.microsoft.com/office/drawing/2014/main" id="{A0C99747-F30C-8D0A-4D77-7A1BDCDDB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155" y="4533093"/>
                <a:ext cx="4080880" cy="32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a:extLst>
                <a:ext uri="{FF2B5EF4-FFF2-40B4-BE49-F238E27FC236}">
                  <a16:creationId xmlns:a16="http://schemas.microsoft.com/office/drawing/2014/main" id="{E02F20C4-24B8-E018-24A4-8DDB90C106B8}"/>
                </a:ext>
              </a:extLst>
            </p:cNvPr>
            <p:cNvPicPr>
              <a:picLocks noChangeAspect="1"/>
            </p:cNvPicPr>
            <p:nvPr/>
          </p:nvPicPr>
          <p:blipFill>
            <a:blip r:embed="rId5"/>
            <a:stretch>
              <a:fillRect/>
            </a:stretch>
          </p:blipFill>
          <p:spPr>
            <a:xfrm>
              <a:off x="2751556" y="-270666"/>
              <a:ext cx="5537835" cy="1748790"/>
            </a:xfrm>
            <a:prstGeom prst="rect">
              <a:avLst/>
            </a:prstGeom>
          </p:spPr>
        </p:pic>
      </p:grpSp>
      <p:sp>
        <p:nvSpPr>
          <p:cNvPr id="13314" name="Slide Number Placeholder 4">
            <a:extLst>
              <a:ext uri="{FF2B5EF4-FFF2-40B4-BE49-F238E27FC236}">
                <a16:creationId xmlns:a16="http://schemas.microsoft.com/office/drawing/2014/main" id="{FED6AC1D-C830-9310-74FB-956408F0C46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3736CD81-C974-C535-FB39-110E9E963D72}"/>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Tree>
    <p:extLst>
      <p:ext uri="{BB962C8B-B14F-4D97-AF65-F5344CB8AC3E}">
        <p14:creationId xmlns:p14="http://schemas.microsoft.com/office/powerpoint/2010/main" val="3824158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in NLP</a:t>
            </a:r>
          </a:p>
          <a:p>
            <a:pPr lvl="1" eaLnBrk="1" hangingPunct="1">
              <a:spcBef>
                <a:spcPts val="600"/>
              </a:spcBef>
            </a:pPr>
            <a:r>
              <a:rPr lang="en-US" altLang="zh-TW" dirty="0"/>
              <a:t>Natural Language Generation</a:t>
            </a:r>
          </a:p>
          <a:p>
            <a:pPr lvl="2" eaLnBrk="1" hangingPunct="1">
              <a:spcBef>
                <a:spcPts val="600"/>
              </a:spcBef>
            </a:pPr>
            <a:r>
              <a:rPr lang="en-US" altLang="zh-CN" dirty="0"/>
              <a:t>Statistical</a:t>
            </a:r>
            <a:r>
              <a:rPr lang="en-US" altLang="zh-CN" i="1" dirty="0"/>
              <a:t> </a:t>
            </a:r>
            <a:r>
              <a:rPr lang="en-US" altLang="zh-CN" dirty="0"/>
              <a:t>(</a:t>
            </a:r>
            <a:r>
              <a:rPr lang="en-US" altLang="zh-TW" i="1" dirty="0"/>
              <a:t>N</a:t>
            </a:r>
            <a:r>
              <a:rPr lang="en-US" altLang="zh-TW" dirty="0"/>
              <a:t>-Gram) or Neural Language Model based Generation (Word-by-Word Generation)</a:t>
            </a:r>
          </a:p>
          <a:p>
            <a:pPr lvl="2" eaLnBrk="1" hangingPunct="1">
              <a:spcBef>
                <a:spcPts val="600"/>
              </a:spcBef>
            </a:pPr>
            <a:endParaRPr lang="en-US" altLang="zh-TW" dirty="0"/>
          </a:p>
        </p:txBody>
      </p:sp>
      <p:sp>
        <p:nvSpPr>
          <p:cNvPr id="9" name="TextBox 8">
            <a:extLst>
              <a:ext uri="{FF2B5EF4-FFF2-40B4-BE49-F238E27FC236}">
                <a16:creationId xmlns:a16="http://schemas.microsoft.com/office/drawing/2014/main" id="{A820A503-0A80-ED41-F0FC-99E76D0CFFD8}"/>
              </a:ext>
            </a:extLst>
          </p:cNvPr>
          <p:cNvSpPr txBox="1"/>
          <p:nvPr/>
        </p:nvSpPr>
        <p:spPr>
          <a:xfrm>
            <a:off x="3200400" y="3576935"/>
            <a:ext cx="26670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man is walking</a:t>
            </a:r>
          </a:p>
        </p:txBody>
      </p:sp>
      <p:sp>
        <p:nvSpPr>
          <p:cNvPr id="10" name="TextBox 9">
            <a:extLst>
              <a:ext uri="{FF2B5EF4-FFF2-40B4-BE49-F238E27FC236}">
                <a16:creationId xmlns:a16="http://schemas.microsoft.com/office/drawing/2014/main" id="{A820A503-0A80-ED41-F0FC-99E76D0CFFD8}"/>
              </a:ext>
            </a:extLst>
          </p:cNvPr>
          <p:cNvSpPr txBox="1"/>
          <p:nvPr/>
        </p:nvSpPr>
        <p:spPr>
          <a:xfrm>
            <a:off x="5791200" y="3576935"/>
            <a:ext cx="914400" cy="461665"/>
          </a:xfrm>
          <a:prstGeom prst="rect">
            <a:avLst/>
          </a:prstGeom>
          <a:solidFill>
            <a:srgbClr val="FFC000"/>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down</a:t>
            </a:r>
          </a:p>
        </p:txBody>
      </p:sp>
      <p:sp>
        <p:nvSpPr>
          <p:cNvPr id="11" name="TextBox 10">
            <a:extLst>
              <a:ext uri="{FF2B5EF4-FFF2-40B4-BE49-F238E27FC236}">
                <a16:creationId xmlns:a16="http://schemas.microsoft.com/office/drawing/2014/main" id="{A820A503-0A80-ED41-F0FC-99E76D0CFFD8}"/>
              </a:ext>
            </a:extLst>
          </p:cNvPr>
          <p:cNvSpPr txBox="1"/>
          <p:nvPr/>
        </p:nvSpPr>
        <p:spPr>
          <a:xfrm>
            <a:off x="3200400" y="4186535"/>
            <a:ext cx="33528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man is walking down</a:t>
            </a:r>
          </a:p>
        </p:txBody>
      </p:sp>
      <p:sp>
        <p:nvSpPr>
          <p:cNvPr id="13" name="TextBox 12">
            <a:extLst>
              <a:ext uri="{FF2B5EF4-FFF2-40B4-BE49-F238E27FC236}">
                <a16:creationId xmlns:a16="http://schemas.microsoft.com/office/drawing/2014/main" id="{A820A503-0A80-ED41-F0FC-99E76D0CFFD8}"/>
              </a:ext>
            </a:extLst>
          </p:cNvPr>
          <p:cNvSpPr txBox="1"/>
          <p:nvPr/>
        </p:nvSpPr>
        <p:spPr>
          <a:xfrm>
            <a:off x="6553200" y="4186535"/>
            <a:ext cx="609600" cy="461665"/>
          </a:xfrm>
          <a:prstGeom prst="rect">
            <a:avLst/>
          </a:prstGeom>
          <a:solidFill>
            <a:srgbClr val="FFC000"/>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a:t>
            </a:r>
          </a:p>
        </p:txBody>
      </p:sp>
      <p:sp>
        <p:nvSpPr>
          <p:cNvPr id="14" name="TextBox 13">
            <a:extLst>
              <a:ext uri="{FF2B5EF4-FFF2-40B4-BE49-F238E27FC236}">
                <a16:creationId xmlns:a16="http://schemas.microsoft.com/office/drawing/2014/main" id="{A820A503-0A80-ED41-F0FC-99E76D0CFFD8}"/>
              </a:ext>
            </a:extLst>
          </p:cNvPr>
          <p:cNvSpPr txBox="1"/>
          <p:nvPr/>
        </p:nvSpPr>
        <p:spPr>
          <a:xfrm>
            <a:off x="3200400" y="4796135"/>
            <a:ext cx="38100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man is walking down the</a:t>
            </a:r>
          </a:p>
        </p:txBody>
      </p:sp>
      <p:sp>
        <p:nvSpPr>
          <p:cNvPr id="15" name="TextBox 14">
            <a:extLst>
              <a:ext uri="{FF2B5EF4-FFF2-40B4-BE49-F238E27FC236}">
                <a16:creationId xmlns:a16="http://schemas.microsoft.com/office/drawing/2014/main" id="{A820A503-0A80-ED41-F0FC-99E76D0CFFD8}"/>
              </a:ext>
            </a:extLst>
          </p:cNvPr>
          <p:cNvSpPr txBox="1"/>
          <p:nvPr/>
        </p:nvSpPr>
        <p:spPr>
          <a:xfrm>
            <a:off x="7010400" y="4796135"/>
            <a:ext cx="914400" cy="461665"/>
          </a:xfrm>
          <a:prstGeom prst="rect">
            <a:avLst/>
          </a:prstGeom>
          <a:solidFill>
            <a:srgbClr val="FFC000"/>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street</a:t>
            </a:r>
          </a:p>
        </p:txBody>
      </p:sp>
      <p:sp>
        <p:nvSpPr>
          <p:cNvPr id="16" name="TextBox 15">
            <a:extLst>
              <a:ext uri="{FF2B5EF4-FFF2-40B4-BE49-F238E27FC236}">
                <a16:creationId xmlns:a16="http://schemas.microsoft.com/office/drawing/2014/main" id="{A820A503-0A80-ED41-F0FC-99E76D0CFFD8}"/>
              </a:ext>
            </a:extLst>
          </p:cNvPr>
          <p:cNvSpPr txBox="1"/>
          <p:nvPr/>
        </p:nvSpPr>
        <p:spPr>
          <a:xfrm>
            <a:off x="3204754" y="5405735"/>
            <a:ext cx="45720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man is walking down the street</a:t>
            </a:r>
          </a:p>
        </p:txBody>
      </p:sp>
      <p:sp>
        <p:nvSpPr>
          <p:cNvPr id="17" name="TextBox 16">
            <a:extLst>
              <a:ext uri="{FF2B5EF4-FFF2-40B4-BE49-F238E27FC236}">
                <a16:creationId xmlns:a16="http://schemas.microsoft.com/office/drawing/2014/main" id="{A820A503-0A80-ED41-F0FC-99E76D0CFFD8}"/>
              </a:ext>
            </a:extLst>
          </p:cNvPr>
          <p:cNvSpPr txBox="1"/>
          <p:nvPr/>
        </p:nvSpPr>
        <p:spPr>
          <a:xfrm>
            <a:off x="7848600" y="5405735"/>
            <a:ext cx="304800" cy="461665"/>
          </a:xfrm>
          <a:prstGeom prst="rect">
            <a:avLst/>
          </a:prstGeom>
          <a:solidFill>
            <a:srgbClr val="FFC000"/>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a:t>
            </a:r>
          </a:p>
        </p:txBody>
      </p:sp>
      <p:sp>
        <p:nvSpPr>
          <p:cNvPr id="2" name="AutoShape 13">
            <a:extLst>
              <a:ext uri="{FF2B5EF4-FFF2-40B4-BE49-F238E27FC236}">
                <a16:creationId xmlns:a16="http://schemas.microsoft.com/office/drawing/2014/main" id="{A1F33589-B441-DAF9-6CD3-91BA723A71C1}"/>
              </a:ext>
            </a:extLst>
          </p:cNvPr>
          <p:cNvSpPr>
            <a:spLocks noChangeArrowheads="1"/>
          </p:cNvSpPr>
          <p:nvPr/>
        </p:nvSpPr>
        <p:spPr bwMode="auto">
          <a:xfrm>
            <a:off x="7502047" y="3622655"/>
            <a:ext cx="1814077" cy="822960"/>
          </a:xfrm>
          <a:prstGeom prst="wedgeRoundRectCallout">
            <a:avLst>
              <a:gd name="adj1" fmla="val -50592"/>
              <a:gd name="adj2" fmla="val 64617"/>
              <a:gd name="adj3" fmla="val 16667"/>
            </a:avLst>
          </a:prstGeom>
          <a:solidFill>
            <a:srgbClr val="FFFFCC"/>
          </a:solidFill>
          <a:ln w="9525">
            <a:solidFill>
              <a:srgbClr val="CC9900"/>
            </a:solidFill>
            <a:miter lim="800000"/>
            <a:headEnd/>
            <a:tailEnd/>
          </a:ln>
        </p:spPr>
        <p:txBody>
          <a:bodyPr anchor="ct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Predicted </a:t>
            </a: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Next Words</a:t>
            </a:r>
            <a:endParaRPr kumimoji="1" lang="en-US" altLang="zh-TW"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3" name="Slide Number Placeholder 4">
            <a:extLst>
              <a:ext uri="{FF2B5EF4-FFF2-40B4-BE49-F238E27FC236}">
                <a16:creationId xmlns:a16="http://schemas.microsoft.com/office/drawing/2014/main" id="{56CD99B0-48B9-377D-AF06-DAAB3075D806}"/>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5" name="TextBox 4">
            <a:extLst>
              <a:ext uri="{FF2B5EF4-FFF2-40B4-BE49-F238E27FC236}">
                <a16:creationId xmlns:a16="http://schemas.microsoft.com/office/drawing/2014/main" id="{146AD34A-D2B0-6E89-4ABE-0E6F4745E177}"/>
              </a:ext>
            </a:extLst>
          </p:cNvPr>
          <p:cNvSpPr txBox="1"/>
          <p:nvPr/>
        </p:nvSpPr>
        <p:spPr>
          <a:xfrm>
            <a:off x="1371600" y="6179757"/>
            <a:ext cx="6883771" cy="369332"/>
          </a:xfrm>
          <a:prstGeom prst="rect">
            <a:avLst/>
          </a:prstGeom>
          <a:noFill/>
        </p:spPr>
        <p:txBody>
          <a:bodyPr wrap="square">
            <a:spAutoFit/>
          </a:bodyPr>
          <a:lstStyle/>
          <a:p>
            <a:r>
              <a:rPr lang="zh-CN" alt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a:latin typeface="Calibri" panose="020F0502020204030204" pitchFamily="34" charset="0"/>
                <a:ea typeface="Calibri" panose="020F0502020204030204" pitchFamily="34" charset="0"/>
                <a:cs typeface="Calibri" panose="020F0502020204030204" pitchFamily="34" charset="0"/>
              </a:rPr>
              <a:t>In </a:t>
            </a:r>
            <a:r>
              <a:rPr lang="en-US" sz="1800" i="0" dirty="0">
                <a:solidFill>
                  <a:srgbClr val="FF0000"/>
                </a:solidFill>
                <a:latin typeface="Calibri" panose="020F0502020204030204" pitchFamily="34" charset="0"/>
                <a:ea typeface="Calibri" panose="020F0502020204030204" pitchFamily="34" charset="0"/>
                <a:cs typeface="Calibri" panose="020F0502020204030204" pitchFamily="34" charset="0"/>
              </a:rPr>
              <a:t>1980</a:t>
            </a:r>
            <a:r>
              <a:rPr lang="en-US" sz="1800" i="0" dirty="0">
                <a:latin typeface="Calibri" panose="020F0502020204030204" pitchFamily="34" charset="0"/>
                <a:ea typeface="Calibri" panose="020F0502020204030204" pitchFamily="34" charset="0"/>
                <a:cs typeface="Calibri" panose="020F0502020204030204" pitchFamily="34" charset="0"/>
              </a:rPr>
              <a:t>,</a:t>
            </a:r>
            <a:r>
              <a:rPr lang="en-US" sz="1800" dirty="0">
                <a:latin typeface="Calibri" panose="020F0502020204030204" pitchFamily="34" charset="0"/>
                <a:ea typeface="Calibri" panose="020F0502020204030204" pitchFamily="34" charset="0"/>
                <a:cs typeface="Calibri" panose="020F0502020204030204" pitchFamily="34" charset="0"/>
              </a:rPr>
              <a:t> the first significant statistical language model was proposed. </a:t>
            </a:r>
          </a:p>
        </p:txBody>
      </p:sp>
    </p:spTree>
    <p:extLst>
      <p:ext uri="{BB962C8B-B14F-4D97-AF65-F5344CB8AC3E}">
        <p14:creationId xmlns:p14="http://schemas.microsoft.com/office/powerpoint/2010/main" val="2939651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1049000" cy="4876800"/>
          </a:xfrm>
          <a:noFill/>
        </p:spPr>
        <p:txBody>
          <a:bodyPr/>
          <a:lstStyle/>
          <a:p>
            <a:pPr eaLnBrk="1" hangingPunct="1">
              <a:spcBef>
                <a:spcPts val="600"/>
              </a:spcBef>
            </a:pPr>
            <a:r>
              <a:rPr lang="en-US" altLang="zh-TW" dirty="0"/>
              <a:t>Tasks in NLP</a:t>
            </a:r>
          </a:p>
          <a:p>
            <a:pPr lvl="1" eaLnBrk="1" hangingPunct="1">
              <a:spcBef>
                <a:spcPts val="600"/>
              </a:spcBef>
            </a:pPr>
            <a:r>
              <a:rPr lang="en-US" altLang="zh-TW" dirty="0"/>
              <a:t>Natural Language Generation</a:t>
            </a:r>
          </a:p>
          <a:p>
            <a:pPr lvl="2" eaLnBrk="1" hangingPunct="1">
              <a:spcBef>
                <a:spcPts val="600"/>
              </a:spcBef>
            </a:pPr>
            <a:r>
              <a:rPr lang="en-US" altLang="zh-TW" dirty="0"/>
              <a:t>Application Scenarios: Story Generation, Report Generation, Summary Generation, Question/Answer Generation, Response/Dialogue Generation, etc. </a:t>
            </a:r>
          </a:p>
          <a:p>
            <a:pPr lvl="2" eaLnBrk="1" hangingPunct="1">
              <a:spcBef>
                <a:spcPts val="600"/>
              </a:spcBef>
            </a:pPr>
            <a:r>
              <a:rPr lang="en-US" altLang="zh-CN" dirty="0"/>
              <a:t>Conditional/</a:t>
            </a:r>
            <a:r>
              <a:rPr lang="en-US" altLang="zh-TW" dirty="0"/>
              <a:t>Controllable Generation</a:t>
            </a:r>
          </a:p>
          <a:p>
            <a:pPr lvl="2" eaLnBrk="1" hangingPunct="1">
              <a:spcBef>
                <a:spcPts val="600"/>
              </a:spcBef>
            </a:pPr>
            <a:endParaRPr lang="en-US" altLang="zh-TW" dirty="0"/>
          </a:p>
          <a:p>
            <a:pPr lvl="2" eaLnBrk="1" hangingPunct="1">
              <a:spcBef>
                <a:spcPts val="600"/>
              </a:spcBef>
            </a:pPr>
            <a:endParaRPr lang="en-US" altLang="zh-TW" dirty="0"/>
          </a:p>
          <a:p>
            <a:pPr lvl="2" eaLnBrk="1" hangingPunct="1">
              <a:spcBef>
                <a:spcPts val="600"/>
              </a:spcBef>
            </a:pPr>
            <a:endParaRPr lang="en-US" altLang="zh-TW" dirty="0"/>
          </a:p>
          <a:p>
            <a:pPr lvl="2" eaLnBrk="1" hangingPunct="1">
              <a:spcBef>
                <a:spcPts val="600"/>
              </a:spcBef>
            </a:pPr>
            <a:endParaRPr lang="en-US" altLang="zh-TW" dirty="0"/>
          </a:p>
          <a:p>
            <a:pPr lvl="2" eaLnBrk="1" hangingPunct="1">
              <a:spcBef>
                <a:spcPts val="1800"/>
              </a:spcBef>
            </a:pPr>
            <a:r>
              <a:rPr lang="en-US" altLang="zh-TW" dirty="0"/>
              <a:t>Personalized and Stylized Generation 	</a:t>
            </a:r>
          </a:p>
        </p:txBody>
      </p:sp>
      <p:sp>
        <p:nvSpPr>
          <p:cNvPr id="3" name="Slide Number Placeholder 4">
            <a:extLst>
              <a:ext uri="{FF2B5EF4-FFF2-40B4-BE49-F238E27FC236}">
                <a16:creationId xmlns:a16="http://schemas.microsoft.com/office/drawing/2014/main" id="{3370F58C-C932-19B7-7574-9F5481118FBC}"/>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BA9866-1126-4BAF-8546-2A6433CC844B}"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pic>
        <p:nvPicPr>
          <p:cNvPr id="7" name="Picture 6">
            <a:extLst>
              <a:ext uri="{FF2B5EF4-FFF2-40B4-BE49-F238E27FC236}">
                <a16:creationId xmlns:a16="http://schemas.microsoft.com/office/drawing/2014/main" id="{54134B1A-889B-1E6B-111D-DB4B80B237E5}"/>
              </a:ext>
            </a:extLst>
          </p:cNvPr>
          <p:cNvPicPr>
            <a:picLocks noChangeAspect="1"/>
          </p:cNvPicPr>
          <p:nvPr/>
        </p:nvPicPr>
        <p:blipFill>
          <a:blip r:embed="rId3"/>
          <a:stretch>
            <a:fillRect/>
          </a:stretch>
        </p:blipFill>
        <p:spPr>
          <a:xfrm>
            <a:off x="2830163" y="4267200"/>
            <a:ext cx="3643821" cy="1762371"/>
          </a:xfrm>
          <a:prstGeom prst="rect">
            <a:avLst/>
          </a:prstGeom>
        </p:spPr>
      </p:pic>
      <p:pic>
        <p:nvPicPr>
          <p:cNvPr id="2" name="Picture 1">
            <a:extLst>
              <a:ext uri="{FF2B5EF4-FFF2-40B4-BE49-F238E27FC236}">
                <a16:creationId xmlns:a16="http://schemas.microsoft.com/office/drawing/2014/main" id="{8B7F9CBE-DE4E-B32A-2008-DE770FE0B439}"/>
              </a:ext>
            </a:extLst>
          </p:cNvPr>
          <p:cNvPicPr>
            <a:picLocks noChangeAspect="1"/>
          </p:cNvPicPr>
          <p:nvPr/>
        </p:nvPicPr>
        <p:blipFill>
          <a:blip r:embed="rId4"/>
          <a:stretch>
            <a:fillRect/>
          </a:stretch>
        </p:blipFill>
        <p:spPr>
          <a:xfrm>
            <a:off x="7467600" y="3446525"/>
            <a:ext cx="3225737" cy="3030475"/>
          </a:xfrm>
          <a:prstGeom prst="rect">
            <a:avLst/>
          </a:prstGeom>
        </p:spPr>
      </p:pic>
      <p:cxnSp>
        <p:nvCxnSpPr>
          <p:cNvPr id="5" name="Straight Connector 4">
            <a:extLst>
              <a:ext uri="{FF2B5EF4-FFF2-40B4-BE49-F238E27FC236}">
                <a16:creationId xmlns:a16="http://schemas.microsoft.com/office/drawing/2014/main" id="{2BF7C3C2-8E46-A117-888C-8E985EDAC860}"/>
              </a:ext>
            </a:extLst>
          </p:cNvPr>
          <p:cNvCxnSpPr/>
          <p:nvPr/>
        </p:nvCxnSpPr>
        <p:spPr bwMode="auto">
          <a:xfrm>
            <a:off x="9485086" y="4709160"/>
            <a:ext cx="990600" cy="0"/>
          </a:xfrm>
          <a:prstGeom prst="line">
            <a:avLst/>
          </a:prstGeom>
          <a:solidFill>
            <a:schemeClr val="accent1"/>
          </a:solidFill>
          <a:ln w="57150" cap="flat" cmpd="sng" algn="ctr">
            <a:solidFill>
              <a:srgbClr val="FFFF00"/>
            </a:solidFill>
            <a:prstDash val="solid"/>
            <a:miter lim="800000"/>
            <a:headEnd type="none" w="med" len="med"/>
            <a:tailEnd type="none" w="med" len="med"/>
          </a:ln>
          <a:effectLst/>
        </p:spPr>
      </p:cxnSp>
      <p:cxnSp>
        <p:nvCxnSpPr>
          <p:cNvPr id="9" name="Straight Connector 8">
            <a:extLst>
              <a:ext uri="{FF2B5EF4-FFF2-40B4-BE49-F238E27FC236}">
                <a16:creationId xmlns:a16="http://schemas.microsoft.com/office/drawing/2014/main" id="{3AD71BD2-DC49-7E40-AF59-704FF5F44397}"/>
              </a:ext>
            </a:extLst>
          </p:cNvPr>
          <p:cNvCxnSpPr>
            <a:cxnSpLocks/>
          </p:cNvCxnSpPr>
          <p:nvPr/>
        </p:nvCxnSpPr>
        <p:spPr bwMode="auto">
          <a:xfrm>
            <a:off x="7543800" y="4876800"/>
            <a:ext cx="1463040" cy="0"/>
          </a:xfrm>
          <a:prstGeom prst="line">
            <a:avLst/>
          </a:prstGeom>
          <a:solidFill>
            <a:schemeClr val="accent1"/>
          </a:solidFill>
          <a:ln w="57150" cap="flat" cmpd="sng" algn="ctr">
            <a:solidFill>
              <a:srgbClr val="FFFF00"/>
            </a:solidFill>
            <a:prstDash val="solid"/>
            <a:miter lim="800000"/>
            <a:headEnd type="none" w="med" len="med"/>
            <a:tailEnd type="none" w="med" len="med"/>
          </a:ln>
          <a:effectLst/>
        </p:spPr>
      </p:cxnSp>
      <p:cxnSp>
        <p:nvCxnSpPr>
          <p:cNvPr id="11" name="Straight Connector 10">
            <a:extLst>
              <a:ext uri="{FF2B5EF4-FFF2-40B4-BE49-F238E27FC236}">
                <a16:creationId xmlns:a16="http://schemas.microsoft.com/office/drawing/2014/main" id="{14F37274-E442-D243-EBAD-EE1657C478F7}"/>
              </a:ext>
            </a:extLst>
          </p:cNvPr>
          <p:cNvCxnSpPr>
            <a:cxnSpLocks/>
          </p:cNvCxnSpPr>
          <p:nvPr/>
        </p:nvCxnSpPr>
        <p:spPr bwMode="auto">
          <a:xfrm>
            <a:off x="8420100" y="5897880"/>
            <a:ext cx="1562100" cy="0"/>
          </a:xfrm>
          <a:prstGeom prst="line">
            <a:avLst/>
          </a:prstGeom>
          <a:solidFill>
            <a:schemeClr val="accent1"/>
          </a:solidFill>
          <a:ln w="57150" cap="flat" cmpd="sng" algn="ctr">
            <a:solidFill>
              <a:srgbClr val="92D050"/>
            </a:solidFill>
            <a:prstDash val="solid"/>
            <a:miter lim="800000"/>
            <a:headEnd type="none" w="med" len="med"/>
            <a:tailEnd type="none" w="med" len="med"/>
          </a:ln>
          <a:effectLst/>
        </p:spPr>
      </p:cxnSp>
    </p:spTree>
    <p:extLst>
      <p:ext uri="{BB962C8B-B14F-4D97-AF65-F5344CB8AC3E}">
        <p14:creationId xmlns:p14="http://schemas.microsoft.com/office/powerpoint/2010/main" val="3397337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0BEC6-287D-855D-B17C-D10776BFFAFB}"/>
            </a:ext>
          </a:extLst>
        </p:cNvPr>
        <p:cNvGrpSpPr/>
        <p:nvPr/>
      </p:nvGrpSpPr>
      <p:grpSpPr>
        <a:xfrm>
          <a:off x="0" y="0"/>
          <a:ext cx="0" cy="0"/>
          <a:chOff x="0" y="0"/>
          <a:chExt cx="0" cy="0"/>
        </a:xfrm>
      </p:grpSpPr>
      <p:sp>
        <p:nvSpPr>
          <p:cNvPr id="13315" name="Rectangle 2">
            <a:extLst>
              <a:ext uri="{FF2B5EF4-FFF2-40B4-BE49-F238E27FC236}">
                <a16:creationId xmlns:a16="http://schemas.microsoft.com/office/drawing/2014/main" id="{ECA080FE-ED77-C90A-D6FA-E6836780DCE9}"/>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A405896C-AFD3-12EE-310B-88FBA51EF8D9}"/>
              </a:ext>
            </a:extLst>
          </p:cNvPr>
          <p:cNvSpPr>
            <a:spLocks noGrp="1" noChangeArrowheads="1"/>
          </p:cNvSpPr>
          <p:nvPr>
            <p:ph type="body" idx="1"/>
          </p:nvPr>
        </p:nvSpPr>
        <p:spPr>
          <a:xfrm>
            <a:off x="609600" y="1554480"/>
            <a:ext cx="11049000" cy="4876800"/>
          </a:xfrm>
          <a:noFill/>
        </p:spPr>
        <p:txBody>
          <a:bodyPr/>
          <a:lstStyle/>
          <a:p>
            <a:pPr eaLnBrk="1" hangingPunct="1">
              <a:spcBef>
                <a:spcPts val="600"/>
              </a:spcBef>
            </a:pPr>
            <a:r>
              <a:rPr lang="en-US" altLang="zh-TW" dirty="0"/>
              <a:t>Tasks in NLP</a:t>
            </a:r>
          </a:p>
          <a:p>
            <a:pPr lvl="1" eaLnBrk="1" hangingPunct="1">
              <a:spcBef>
                <a:spcPts val="600"/>
              </a:spcBef>
            </a:pPr>
            <a:r>
              <a:rPr lang="en-US" altLang="zh-TW" dirty="0"/>
              <a:t>Natural Language Generation</a:t>
            </a:r>
          </a:p>
          <a:p>
            <a:pPr lvl="2" eaLnBrk="1" hangingPunct="1">
              <a:spcBef>
                <a:spcPts val="600"/>
              </a:spcBef>
            </a:pPr>
            <a:r>
              <a:rPr lang="en-US" altLang="zh-TW" dirty="0"/>
              <a:t>Short Text (Sentence) Generation vs. Long Text (Document)  Generation vs. Interactive Text (Dialogue) Generation</a:t>
            </a:r>
          </a:p>
          <a:p>
            <a:pPr lvl="2" eaLnBrk="1" hangingPunct="1">
              <a:spcBef>
                <a:spcPts val="600"/>
              </a:spcBef>
            </a:pPr>
            <a:endParaRPr lang="en-US" altLang="zh-TW" dirty="0"/>
          </a:p>
        </p:txBody>
      </p:sp>
      <p:sp>
        <p:nvSpPr>
          <p:cNvPr id="3" name="Slide Number Placeholder 4">
            <a:extLst>
              <a:ext uri="{FF2B5EF4-FFF2-40B4-BE49-F238E27FC236}">
                <a16:creationId xmlns:a16="http://schemas.microsoft.com/office/drawing/2014/main" id="{A1FF32EF-42E6-E0C9-3BFD-5574439D4626}"/>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BA9866-1126-4BAF-8546-2A6433CC844B}"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grpSp>
        <p:nvGrpSpPr>
          <p:cNvPr id="18" name="Group 17">
            <a:extLst>
              <a:ext uri="{FF2B5EF4-FFF2-40B4-BE49-F238E27FC236}">
                <a16:creationId xmlns:a16="http://schemas.microsoft.com/office/drawing/2014/main" id="{8429AD22-50B6-1C19-CDBB-1BB2CBD53B41}"/>
              </a:ext>
            </a:extLst>
          </p:cNvPr>
          <p:cNvGrpSpPr/>
          <p:nvPr/>
        </p:nvGrpSpPr>
        <p:grpSpPr>
          <a:xfrm>
            <a:off x="680224" y="3810000"/>
            <a:ext cx="4191000" cy="1785104"/>
            <a:chOff x="1752600" y="3622587"/>
            <a:chExt cx="4191000" cy="1785104"/>
          </a:xfrm>
        </p:grpSpPr>
        <p:sp>
          <p:nvSpPr>
            <p:cNvPr id="17" name="TextBox 16">
              <a:extLst>
                <a:ext uri="{FF2B5EF4-FFF2-40B4-BE49-F238E27FC236}">
                  <a16:creationId xmlns:a16="http://schemas.microsoft.com/office/drawing/2014/main" id="{773C7C11-AF44-CEA3-97D8-4DDC2FA4DCD1}"/>
                </a:ext>
              </a:extLst>
            </p:cNvPr>
            <p:cNvSpPr txBox="1"/>
            <p:nvPr/>
          </p:nvSpPr>
          <p:spPr>
            <a:xfrm>
              <a:off x="5562600" y="4991678"/>
              <a:ext cx="152400" cy="416013"/>
            </a:xfrm>
            <a:prstGeom prst="rect">
              <a:avLst/>
            </a:prstGeom>
            <a:solidFill>
              <a:srgbClr val="FFC000"/>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endParaRPr>
            </a:p>
          </p:txBody>
        </p:sp>
        <p:sp>
          <p:nvSpPr>
            <p:cNvPr id="16" name="TextBox 15">
              <a:extLst>
                <a:ext uri="{FF2B5EF4-FFF2-40B4-BE49-F238E27FC236}">
                  <a16:creationId xmlns:a16="http://schemas.microsoft.com/office/drawing/2014/main" id="{DAFEAABF-9089-B5B3-593D-249F26546CB5}"/>
                </a:ext>
              </a:extLst>
            </p:cNvPr>
            <p:cNvSpPr txBox="1"/>
            <p:nvPr/>
          </p:nvSpPr>
          <p:spPr>
            <a:xfrm>
              <a:off x="4860000" y="4536000"/>
              <a:ext cx="685800" cy="416013"/>
            </a:xfrm>
            <a:prstGeom prst="rect">
              <a:avLst/>
            </a:prstGeom>
            <a:solidFill>
              <a:srgbClr val="FFC000"/>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endParaRPr>
            </a:p>
          </p:txBody>
        </p:sp>
        <p:sp>
          <p:nvSpPr>
            <p:cNvPr id="15" name="TextBox 14">
              <a:extLst>
                <a:ext uri="{FF2B5EF4-FFF2-40B4-BE49-F238E27FC236}">
                  <a16:creationId xmlns:a16="http://schemas.microsoft.com/office/drawing/2014/main" id="{431E5ECE-356F-54EC-2492-E0AF7F2A4349}"/>
                </a:ext>
              </a:extLst>
            </p:cNvPr>
            <p:cNvSpPr txBox="1"/>
            <p:nvPr/>
          </p:nvSpPr>
          <p:spPr>
            <a:xfrm>
              <a:off x="4471851" y="4099126"/>
              <a:ext cx="481149" cy="416013"/>
            </a:xfrm>
            <a:prstGeom prst="rect">
              <a:avLst/>
            </a:prstGeom>
            <a:solidFill>
              <a:srgbClr val="FFC000"/>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endParaRPr>
            </a:p>
          </p:txBody>
        </p:sp>
        <p:sp>
          <p:nvSpPr>
            <p:cNvPr id="6" name="TextBox 5">
              <a:extLst>
                <a:ext uri="{FF2B5EF4-FFF2-40B4-BE49-F238E27FC236}">
                  <a16:creationId xmlns:a16="http://schemas.microsoft.com/office/drawing/2014/main" id="{1B45B4C4-27E9-B9B3-881A-5ABC3F548BA8}"/>
                </a:ext>
              </a:extLst>
            </p:cNvPr>
            <p:cNvSpPr txBox="1"/>
            <p:nvPr/>
          </p:nvSpPr>
          <p:spPr>
            <a:xfrm>
              <a:off x="3848100" y="3622587"/>
              <a:ext cx="647700" cy="416013"/>
            </a:xfrm>
            <a:prstGeom prst="rect">
              <a:avLst/>
            </a:prstGeom>
            <a:solidFill>
              <a:srgbClr val="FFC000"/>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endParaRPr>
            </a:p>
          </p:txBody>
        </p:sp>
        <p:sp>
          <p:nvSpPr>
            <p:cNvPr id="5" name="TextBox 4">
              <a:extLst>
                <a:ext uri="{FF2B5EF4-FFF2-40B4-BE49-F238E27FC236}">
                  <a16:creationId xmlns:a16="http://schemas.microsoft.com/office/drawing/2014/main" id="{1E52E6D5-2D5E-0718-4F70-7D3E53CE7585}"/>
                </a:ext>
              </a:extLst>
            </p:cNvPr>
            <p:cNvSpPr txBox="1"/>
            <p:nvPr/>
          </p:nvSpPr>
          <p:spPr>
            <a:xfrm>
              <a:off x="1752600" y="3622587"/>
              <a:ext cx="4191000" cy="1785104"/>
            </a:xfrm>
            <a:prstGeom prst="rect">
              <a:avLst/>
            </a:prstGeom>
            <a:noFill/>
          </p:spPr>
          <p:txBody>
            <a:bodyPr wrap="square" rtlCol="0">
              <a:spAutoFit/>
            </a:bodyPr>
            <a:lstStyle/>
            <a:p>
              <a:pPr>
                <a:spcBef>
                  <a:spcPts val="1200"/>
                </a:spcBef>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man is walking down</a:t>
              </a:r>
            </a:p>
            <a:p>
              <a:pPr>
                <a:spcBef>
                  <a:spcPts val="1200"/>
                </a:spcBef>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man is walking down the</a:t>
              </a:r>
            </a:p>
            <a:p>
              <a:pPr>
                <a:spcBef>
                  <a:spcPts val="1200"/>
                </a:spcBef>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man is walking down </a:t>
              </a:r>
              <a:r>
                <a:rPr kumimoji="0"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street</a:t>
              </a:r>
            </a:p>
            <a:p>
              <a:pPr>
                <a:spcBef>
                  <a:spcPts val="1200"/>
                </a:spcBef>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The man is walking down the street </a:t>
              </a:r>
              <a:r>
                <a:rPr kumimoji="0" lang="en-US" sz="2000" dirty="0">
                  <a:solidFill>
                    <a:prstClr val="black"/>
                  </a:solidFill>
                  <a:latin typeface="Calibri" panose="020F0502020204030204" pitchFamily="34" charset="0"/>
                  <a:ea typeface="宋体" panose="02010600030101010101" pitchFamily="2" charset="-122"/>
                  <a:cs typeface="Calibri" panose="020F0502020204030204" pitchFamily="34" charset="0"/>
                </a:rPr>
                <a:t>.</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endParaRPr>
            </a:p>
          </p:txBody>
        </p:sp>
      </p:grpSp>
      <p:grpSp>
        <p:nvGrpSpPr>
          <p:cNvPr id="23" name="Group 22">
            <a:extLst>
              <a:ext uri="{FF2B5EF4-FFF2-40B4-BE49-F238E27FC236}">
                <a16:creationId xmlns:a16="http://schemas.microsoft.com/office/drawing/2014/main" id="{F53C5919-507C-E2DF-9C8E-58F5963C0854}"/>
              </a:ext>
            </a:extLst>
          </p:cNvPr>
          <p:cNvGrpSpPr/>
          <p:nvPr/>
        </p:nvGrpSpPr>
        <p:grpSpPr>
          <a:xfrm>
            <a:off x="5105400" y="3505200"/>
            <a:ext cx="6172200" cy="2714092"/>
            <a:chOff x="5105400" y="3505200"/>
            <a:chExt cx="6172200" cy="2714092"/>
          </a:xfrm>
        </p:grpSpPr>
        <p:sp>
          <p:nvSpPr>
            <p:cNvPr id="20" name="TextBox 19">
              <a:extLst>
                <a:ext uri="{FF2B5EF4-FFF2-40B4-BE49-F238E27FC236}">
                  <a16:creationId xmlns:a16="http://schemas.microsoft.com/office/drawing/2014/main" id="{745A0031-AA70-2458-E5BA-7A2F10B331C2}"/>
                </a:ext>
              </a:extLst>
            </p:cNvPr>
            <p:cNvSpPr txBox="1"/>
            <p:nvPr/>
          </p:nvSpPr>
          <p:spPr>
            <a:xfrm>
              <a:off x="5105400" y="3505200"/>
              <a:ext cx="6172200" cy="1323439"/>
            </a:xfrm>
            <a:prstGeom prst="rect">
              <a:avLst/>
            </a:prstGeom>
            <a:noFill/>
          </p:spPr>
          <p:txBody>
            <a:bodyPr wrap="square">
              <a:spAutoFit/>
            </a:bodyPr>
            <a:lstStyle/>
            <a:p>
              <a:r>
                <a:rPr kumimoji="0" lang="en-US" sz="2000" dirty="0">
                  <a:solidFill>
                    <a:srgbClr val="FF0000"/>
                  </a:solidFill>
                  <a:latin typeface="Calibri" panose="020F0502020204030204" pitchFamily="34" charset="0"/>
                  <a:ea typeface="宋体" panose="02010600030101010101" pitchFamily="2" charset="-122"/>
                  <a:cs typeface="Calibri" panose="020F0502020204030204" pitchFamily="34" charset="0"/>
                </a:rPr>
                <a:t>Content Planning</a:t>
              </a:r>
              <a:r>
                <a:rPr kumimoji="0" lang="en-US" sz="2000" dirty="0">
                  <a:solidFill>
                    <a:prstClr val="black"/>
                  </a:solidFill>
                  <a:latin typeface="Calibri" panose="020F0502020204030204" pitchFamily="34" charset="0"/>
                  <a:ea typeface="宋体" panose="02010600030101010101" pitchFamily="2" charset="-122"/>
                  <a:cs typeface="Calibri" panose="020F0502020204030204" pitchFamily="34" charset="0"/>
                </a:rPr>
                <a:t>: </a:t>
              </a:r>
              <a:r>
                <a:rPr kumimoji="0" lang="en-US" altLang="zh-CN" sz="2000" dirty="0">
                  <a:solidFill>
                    <a:prstClr val="black"/>
                  </a:solidFill>
                  <a:latin typeface="Calibri" panose="020F0502020204030204" pitchFamily="34" charset="0"/>
                  <a:ea typeface="宋体" panose="02010600030101010101" pitchFamily="2" charset="-122"/>
                  <a:cs typeface="Calibri" panose="020F0502020204030204" pitchFamily="34" charset="0"/>
                </a:rPr>
                <a:t>D</a:t>
              </a:r>
              <a:r>
                <a:rPr kumimoji="0" lang="en-US" sz="2000" dirty="0">
                  <a:solidFill>
                    <a:prstClr val="black"/>
                  </a:solidFill>
                  <a:latin typeface="Calibri" panose="020F0502020204030204" pitchFamily="34" charset="0"/>
                  <a:ea typeface="宋体" panose="02010600030101010101" pitchFamily="2" charset="-122"/>
                  <a:cs typeface="Calibri" panose="020F0502020204030204" pitchFamily="34" charset="0"/>
                </a:rPr>
                <a:t>ecides what information to include and how to structure sentences and paragraphs. </a:t>
              </a:r>
            </a:p>
            <a:p>
              <a:r>
                <a:rPr kumimoji="0" lang="en-US" sz="2000" dirty="0">
                  <a:solidFill>
                    <a:srgbClr val="FF0000"/>
                  </a:solidFill>
                  <a:latin typeface="Calibri" panose="020F0502020204030204" pitchFamily="34" charset="0"/>
                  <a:ea typeface="宋体" panose="02010600030101010101" pitchFamily="2" charset="-122"/>
                  <a:cs typeface="Calibri" panose="020F0502020204030204" pitchFamily="34" charset="0"/>
                </a:rPr>
                <a:t>Text Generation</a:t>
              </a:r>
              <a:r>
                <a:rPr kumimoji="0" lang="en-US" sz="2000" dirty="0">
                  <a:solidFill>
                    <a:prstClr val="black"/>
                  </a:solidFill>
                  <a:latin typeface="Calibri" panose="020F0502020204030204" pitchFamily="34" charset="0"/>
                  <a:ea typeface="宋体" panose="02010600030101010101" pitchFamily="2" charset="-122"/>
                  <a:cs typeface="Calibri" panose="020F0502020204030204" pitchFamily="34" charset="0"/>
                </a:rPr>
                <a:t>: Creates the final output by composing  human-readable text.</a:t>
              </a:r>
            </a:p>
          </p:txBody>
        </p:sp>
        <p:pic>
          <p:nvPicPr>
            <p:cNvPr id="22" name="Picture 21">
              <a:extLst>
                <a:ext uri="{FF2B5EF4-FFF2-40B4-BE49-F238E27FC236}">
                  <a16:creationId xmlns:a16="http://schemas.microsoft.com/office/drawing/2014/main" id="{04653C23-C696-0CBF-095E-5546996D1885}"/>
                </a:ext>
              </a:extLst>
            </p:cNvPr>
            <p:cNvPicPr>
              <a:picLocks noChangeAspect="1"/>
            </p:cNvPicPr>
            <p:nvPr/>
          </p:nvPicPr>
          <p:blipFill>
            <a:blip r:embed="rId3"/>
            <a:stretch>
              <a:fillRect/>
            </a:stretch>
          </p:blipFill>
          <p:spPr>
            <a:xfrm>
              <a:off x="7467600" y="4724400"/>
              <a:ext cx="3284114" cy="1494892"/>
            </a:xfrm>
            <a:prstGeom prst="rect">
              <a:avLst/>
            </a:prstGeom>
          </p:spPr>
        </p:pic>
      </p:grpSp>
      <p:pic>
        <p:nvPicPr>
          <p:cNvPr id="25" name="Picture 24">
            <a:extLst>
              <a:ext uri="{FF2B5EF4-FFF2-40B4-BE49-F238E27FC236}">
                <a16:creationId xmlns:a16="http://schemas.microsoft.com/office/drawing/2014/main" id="{CE26F6E4-53BA-EB28-E07C-A22C509DF956}"/>
              </a:ext>
            </a:extLst>
          </p:cNvPr>
          <p:cNvPicPr>
            <a:picLocks noChangeAspect="1"/>
          </p:cNvPicPr>
          <p:nvPr/>
        </p:nvPicPr>
        <p:blipFill>
          <a:blip r:embed="rId4">
            <a:extLst>
              <a:ext uri="{28A0092B-C50C-407E-A947-70E740481C1C}">
                <a14:useLocalDpi xmlns:a14="http://schemas.microsoft.com/office/drawing/2010/main" val="0"/>
              </a:ext>
            </a:extLst>
          </a:blip>
          <a:srcRect l="14096" t="17778" r="14445" b="24481"/>
          <a:stretch/>
        </p:blipFill>
        <p:spPr>
          <a:xfrm>
            <a:off x="5448300" y="5036851"/>
            <a:ext cx="1295400" cy="1116505"/>
          </a:xfrm>
          <a:prstGeom prst="rect">
            <a:avLst/>
          </a:prstGeom>
        </p:spPr>
      </p:pic>
    </p:spTree>
    <p:extLst>
      <p:ext uri="{BB962C8B-B14F-4D97-AF65-F5344CB8AC3E}">
        <p14:creationId xmlns:p14="http://schemas.microsoft.com/office/powerpoint/2010/main" val="164660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a:t>
            </a:r>
            <a:r>
              <a:rPr lang="en-US" altLang="zh-CN" dirty="0"/>
              <a:t>in </a:t>
            </a:r>
            <a:r>
              <a:rPr lang="en-US" altLang="zh-TW" dirty="0"/>
              <a:t>NLP</a:t>
            </a:r>
          </a:p>
          <a:p>
            <a:pPr lvl="1" eaLnBrk="1" hangingPunct="1">
              <a:spcBef>
                <a:spcPts val="600"/>
              </a:spcBef>
            </a:pPr>
            <a:r>
              <a:rPr lang="en-US" altLang="zh-TW" dirty="0"/>
              <a:t>Textual Entailment (TE) and Natural Language Inference (NLI) </a:t>
            </a:r>
          </a:p>
          <a:p>
            <a:pPr lvl="2" eaLnBrk="1" hangingPunct="1">
              <a:spcBef>
                <a:spcPts val="600"/>
              </a:spcBef>
            </a:pPr>
            <a:endParaRPr lang="en-US" altLang="zh-TW" dirty="0"/>
          </a:p>
        </p:txBody>
      </p:sp>
      <p:graphicFrame>
        <p:nvGraphicFramePr>
          <p:cNvPr id="6" name="Table 3">
            <a:extLst>
              <a:ext uri="{FF2B5EF4-FFF2-40B4-BE49-F238E27FC236}">
                <a16:creationId xmlns:a16="http://schemas.microsoft.com/office/drawing/2014/main" id="{80EA7016-B84E-59BA-153C-17DCB2900D7A}"/>
              </a:ext>
            </a:extLst>
          </p:cNvPr>
          <p:cNvGraphicFramePr>
            <a:graphicFrameLocks noGrp="1"/>
          </p:cNvGraphicFramePr>
          <p:nvPr>
            <p:extLst>
              <p:ext uri="{D42A27DB-BD31-4B8C-83A1-F6EECF244321}">
                <p14:modId xmlns:p14="http://schemas.microsoft.com/office/powerpoint/2010/main" val="404337649"/>
              </p:ext>
            </p:extLst>
          </p:nvPr>
        </p:nvGraphicFramePr>
        <p:xfrm>
          <a:off x="723900" y="2788920"/>
          <a:ext cx="10744200" cy="2926080"/>
        </p:xfrm>
        <a:graphic>
          <a:graphicData uri="http://schemas.openxmlformats.org/drawingml/2006/table">
            <a:tbl>
              <a:tblPr firstRow="1" bandRow="1"/>
              <a:tblGrid>
                <a:gridCol w="4361547">
                  <a:extLst>
                    <a:ext uri="{9D8B030D-6E8A-4147-A177-3AD203B41FA5}">
                      <a16:colId xmlns:a16="http://schemas.microsoft.com/office/drawing/2014/main" val="3428175328"/>
                    </a:ext>
                  </a:extLst>
                </a:gridCol>
                <a:gridCol w="1924953">
                  <a:extLst>
                    <a:ext uri="{9D8B030D-6E8A-4147-A177-3AD203B41FA5}">
                      <a16:colId xmlns:a16="http://schemas.microsoft.com/office/drawing/2014/main" val="4113097988"/>
                    </a:ext>
                  </a:extLst>
                </a:gridCol>
                <a:gridCol w="4457700">
                  <a:extLst>
                    <a:ext uri="{9D8B030D-6E8A-4147-A177-3AD203B41FA5}">
                      <a16:colId xmlns:a16="http://schemas.microsoft.com/office/drawing/2014/main" val="2771727906"/>
                    </a:ext>
                  </a:extLst>
                </a:gridCol>
              </a:tblGrid>
              <a:tr h="37084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400" dirty="0"/>
                        <a:t>Premise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400" dirty="0"/>
                        <a:t>Label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400" dirty="0"/>
                        <a:t>Hypothesis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908033420"/>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400" dirty="0"/>
                        <a:t>A man inspects the uniform of a figure in some East Asian country.</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400" dirty="0"/>
                        <a:t>Contradiction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400" dirty="0"/>
                        <a:t>The man is sleeping.</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911741869"/>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400" dirty="0"/>
                        <a:t>An older and younger man smiling.</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400" dirty="0"/>
                        <a:t>Neutral</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400" dirty="0"/>
                        <a:t>Two men are smiling and laughing at the cats playing on the floor.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3936273343"/>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400" dirty="0"/>
                        <a:t>A soccer game with multiple males playing.</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400" dirty="0"/>
                        <a:t>Entailment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400" dirty="0"/>
                        <a:t>Some men are playing a sport.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301545713"/>
                  </a:ext>
                </a:extLst>
              </a:tr>
            </a:tbl>
          </a:graphicData>
        </a:graphic>
      </p:graphicFrame>
      <p:sp>
        <p:nvSpPr>
          <p:cNvPr id="2" name="Slide Number Placeholder 4">
            <a:extLst>
              <a:ext uri="{FF2B5EF4-FFF2-40B4-BE49-F238E27FC236}">
                <a16:creationId xmlns:a16="http://schemas.microsoft.com/office/drawing/2014/main" id="{888E1759-B408-B83E-C6E5-E05D2E04369C}"/>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37</a:t>
            </a:fld>
            <a:endParaRPr kumimoji="0" lang="en-US" altLang="zh-TW" sz="1200" b="0" dirty="0">
              <a:solidFill>
                <a:srgbClr val="000000"/>
              </a:solidFill>
              <a:latin typeface="+mn-lt"/>
            </a:endParaRPr>
          </a:p>
        </p:txBody>
      </p:sp>
    </p:spTree>
    <p:extLst>
      <p:ext uri="{BB962C8B-B14F-4D97-AF65-F5344CB8AC3E}">
        <p14:creationId xmlns:p14="http://schemas.microsoft.com/office/powerpoint/2010/main" val="2066951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in NLP</a:t>
            </a:r>
          </a:p>
          <a:p>
            <a:pPr lvl="1" eaLnBrk="1" hangingPunct="1">
              <a:spcBef>
                <a:spcPts val="600"/>
              </a:spcBef>
            </a:pPr>
            <a:r>
              <a:rPr lang="en-US" altLang="zh-TW" dirty="0"/>
              <a:t>Information Extraction and Knowledge Graphs </a:t>
            </a:r>
          </a:p>
          <a:p>
            <a:pPr lvl="2" eaLnBrk="1" hangingPunct="1">
              <a:spcBef>
                <a:spcPts val="600"/>
              </a:spcBef>
            </a:pPr>
            <a:endParaRPr lang="en-US" altLang="zh-TW" dirty="0"/>
          </a:p>
        </p:txBody>
      </p:sp>
      <p:grpSp>
        <p:nvGrpSpPr>
          <p:cNvPr id="5" name="Group 4">
            <a:extLst>
              <a:ext uri="{FF2B5EF4-FFF2-40B4-BE49-F238E27FC236}">
                <a16:creationId xmlns:a16="http://schemas.microsoft.com/office/drawing/2014/main" id="{60F5AA36-4BDE-AF74-4A38-704FAA12EB27}"/>
              </a:ext>
            </a:extLst>
          </p:cNvPr>
          <p:cNvGrpSpPr/>
          <p:nvPr/>
        </p:nvGrpSpPr>
        <p:grpSpPr>
          <a:xfrm>
            <a:off x="228600" y="2570283"/>
            <a:ext cx="6705600" cy="1754326"/>
            <a:chOff x="76200" y="2570283"/>
            <a:chExt cx="6705600" cy="1754326"/>
          </a:xfrm>
        </p:grpSpPr>
        <p:sp>
          <p:nvSpPr>
            <p:cNvPr id="2" name="Rectangle: Rounded Corners 18">
              <a:extLst>
                <a:ext uri="{FF2B5EF4-FFF2-40B4-BE49-F238E27FC236}">
                  <a16:creationId xmlns:a16="http://schemas.microsoft.com/office/drawing/2014/main" id="{A461C6EF-830C-370B-AC61-935AE87874B9}"/>
                </a:ext>
              </a:extLst>
            </p:cNvPr>
            <p:cNvSpPr/>
            <p:nvPr/>
          </p:nvSpPr>
          <p:spPr>
            <a:xfrm>
              <a:off x="76200" y="2670739"/>
              <a:ext cx="4027025" cy="406036"/>
            </a:xfrm>
            <a:prstGeom prst="roundRect">
              <a:avLst/>
            </a:prstGeom>
            <a:solidFill>
              <a:schemeClr val="accent6">
                <a:lumMod val="20000"/>
                <a:lumOff val="80000"/>
              </a:schemeClr>
            </a:solidFill>
            <a:ln w="12700" cap="flat" cmpd="sng" algn="ctr">
              <a:solidFill>
                <a:schemeClr val="accent3">
                  <a:lumMod val="65000"/>
                </a:schemeClr>
              </a:solid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(Named) </a:t>
              </a:r>
              <a:r>
                <a:rPr kumimoji="1" lang="en-US" altLang="en-US" sz="16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Entity</a:t>
              </a:r>
              <a:r>
                <a:rPr kumimoji="1"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Recognition</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250" t="20667" r="6250" b="44666"/>
            <a:stretch/>
          </p:blipFill>
          <p:spPr>
            <a:xfrm>
              <a:off x="76200" y="3111991"/>
              <a:ext cx="4027026" cy="747876"/>
            </a:xfrm>
            <a:prstGeom prst="rect">
              <a:avLst/>
            </a:prstGeom>
          </p:spPr>
        </p:pic>
        <p:sp>
          <p:nvSpPr>
            <p:cNvPr id="14" name="TextBox 13"/>
            <p:cNvSpPr txBox="1"/>
            <p:nvPr/>
          </p:nvSpPr>
          <p:spPr>
            <a:xfrm>
              <a:off x="4223541" y="2570283"/>
              <a:ext cx="2558259"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A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named) entity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is a real-world object, such as a person, location, organization, product, etc., that can be denoted with a proper name. </a:t>
              </a:r>
            </a:p>
          </p:txBody>
        </p:sp>
      </p:grpSp>
      <p:grpSp>
        <p:nvGrpSpPr>
          <p:cNvPr id="4" name="Group 3">
            <a:extLst>
              <a:ext uri="{FF2B5EF4-FFF2-40B4-BE49-F238E27FC236}">
                <a16:creationId xmlns:a16="http://schemas.microsoft.com/office/drawing/2014/main" id="{F3BD1E41-A131-63E5-6A1D-FD5E78D03CBB}"/>
              </a:ext>
            </a:extLst>
          </p:cNvPr>
          <p:cNvGrpSpPr/>
          <p:nvPr/>
        </p:nvGrpSpPr>
        <p:grpSpPr>
          <a:xfrm>
            <a:off x="228600" y="4195572"/>
            <a:ext cx="7010400" cy="2461629"/>
            <a:chOff x="76200" y="4195572"/>
            <a:chExt cx="7010400" cy="2461629"/>
          </a:xfrm>
        </p:grpSpPr>
        <p:sp>
          <p:nvSpPr>
            <p:cNvPr id="18" name="Rectangle: Rounded Corners 18">
              <a:extLst>
                <a:ext uri="{FF2B5EF4-FFF2-40B4-BE49-F238E27FC236}">
                  <a16:creationId xmlns:a16="http://schemas.microsoft.com/office/drawing/2014/main" id="{C673FDD1-86CF-0157-33A2-EA75905C1ED5}"/>
                </a:ext>
              </a:extLst>
            </p:cNvPr>
            <p:cNvSpPr/>
            <p:nvPr/>
          </p:nvSpPr>
          <p:spPr>
            <a:xfrm>
              <a:off x="80076" y="4195572"/>
              <a:ext cx="4023149" cy="406036"/>
            </a:xfrm>
            <a:prstGeom prst="roundRect">
              <a:avLst/>
            </a:prstGeom>
            <a:solidFill>
              <a:schemeClr val="accent6">
                <a:lumMod val="20000"/>
                <a:lumOff val="80000"/>
              </a:schemeClr>
            </a:solidFill>
            <a:ln w="12700" cap="flat" cmpd="sng" algn="ctr">
              <a:solidFill>
                <a:schemeClr val="accent3">
                  <a:lumMod val="65000"/>
                </a:schemeClr>
              </a:solid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Co-Reference Resolution</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2073" t="7156" r="4251" b="6995"/>
            <a:stretch/>
          </p:blipFill>
          <p:spPr>
            <a:xfrm>
              <a:off x="76200" y="4679519"/>
              <a:ext cx="4027026" cy="1966686"/>
            </a:xfrm>
            <a:prstGeom prst="rect">
              <a:avLst/>
            </a:prstGeom>
          </p:spPr>
        </p:pic>
        <p:sp>
          <p:nvSpPr>
            <p:cNvPr id="15" name="TextBox 14"/>
            <p:cNvSpPr txBox="1"/>
            <p:nvPr/>
          </p:nvSpPr>
          <p:spPr>
            <a:xfrm>
              <a:off x="4255626" y="4348877"/>
              <a:ext cx="2830974"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Two or more expressions (i.e., mentions) that are used to refer to the same entity are said to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co-refer</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Co-reference resolution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is the task of determining whether two mentions (of entities) co-refer.</a:t>
              </a:r>
            </a:p>
          </p:txBody>
        </p:sp>
      </p:grpSp>
      <p:grpSp>
        <p:nvGrpSpPr>
          <p:cNvPr id="6" name="Group 5">
            <a:extLst>
              <a:ext uri="{FF2B5EF4-FFF2-40B4-BE49-F238E27FC236}">
                <a16:creationId xmlns:a16="http://schemas.microsoft.com/office/drawing/2014/main" id="{34D6ED8F-AB14-A075-0ADC-0CF256B2B08F}"/>
              </a:ext>
            </a:extLst>
          </p:cNvPr>
          <p:cNvGrpSpPr/>
          <p:nvPr/>
        </p:nvGrpSpPr>
        <p:grpSpPr>
          <a:xfrm>
            <a:off x="7086600" y="2664037"/>
            <a:ext cx="4876800" cy="2560019"/>
            <a:chOff x="7162800" y="2664037"/>
            <a:chExt cx="4876800" cy="2560019"/>
          </a:xfrm>
        </p:grpSpPr>
        <p:sp>
          <p:nvSpPr>
            <p:cNvPr id="3" name="Rectangle: Rounded Corners 18">
              <a:extLst>
                <a:ext uri="{FF2B5EF4-FFF2-40B4-BE49-F238E27FC236}">
                  <a16:creationId xmlns:a16="http://schemas.microsoft.com/office/drawing/2014/main" id="{63159192-7050-AF8D-B6DF-FB40367E2D9D}"/>
                </a:ext>
              </a:extLst>
            </p:cNvPr>
            <p:cNvSpPr/>
            <p:nvPr/>
          </p:nvSpPr>
          <p:spPr>
            <a:xfrm>
              <a:off x="7194884" y="2664037"/>
              <a:ext cx="4844715" cy="406036"/>
            </a:xfrm>
            <a:prstGeom prst="roundRect">
              <a:avLst/>
            </a:prstGeom>
            <a:solidFill>
              <a:schemeClr val="accent6">
                <a:lumMod val="20000"/>
                <a:lumOff val="80000"/>
              </a:schemeClr>
            </a:solidFill>
            <a:ln w="12700" cap="flat" cmpd="sng" algn="ctr">
              <a:solidFill>
                <a:schemeClr val="accent3">
                  <a:lumMod val="65000"/>
                </a:schemeClr>
              </a:solid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en-US" sz="16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Relation</a:t>
              </a:r>
              <a:r>
                <a:rPr kumimoji="1"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Detection</a:t>
              </a:r>
            </a:p>
          </p:txBody>
        </p:sp>
        <p:pic>
          <p:nvPicPr>
            <p:cNvPr id="10" name="Picture 9"/>
            <p:cNvPicPr>
              <a:picLocks noChangeAspect="1"/>
            </p:cNvPicPr>
            <p:nvPr/>
          </p:nvPicPr>
          <p:blipFill>
            <a:blip r:embed="rId5"/>
            <a:stretch>
              <a:fillRect/>
            </a:stretch>
          </p:blipFill>
          <p:spPr>
            <a:xfrm>
              <a:off x="7162800" y="3214477"/>
              <a:ext cx="4876800" cy="987021"/>
            </a:xfrm>
            <a:prstGeom prst="rect">
              <a:avLst/>
            </a:prstGeom>
          </p:spPr>
        </p:pic>
        <p:sp>
          <p:nvSpPr>
            <p:cNvPr id="16" name="TextBox 15"/>
            <p:cNvSpPr txBox="1"/>
            <p:nvPr/>
          </p:nvSpPr>
          <p:spPr>
            <a:xfrm>
              <a:off x="7467600" y="4300726"/>
              <a:ext cx="4572000"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The task of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relation extraction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is finding and classifying semantic relations among entities mentioned in a text.</a:t>
              </a:r>
            </a:p>
          </p:txBody>
        </p:sp>
      </p:grpSp>
    </p:spTree>
    <p:extLst>
      <p:ext uri="{BB962C8B-B14F-4D97-AF65-F5344CB8AC3E}">
        <p14:creationId xmlns:p14="http://schemas.microsoft.com/office/powerpoint/2010/main" val="295184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8" fill="hold" nodeType="clickEffect">
                                  <p:stCondLst>
                                    <p:cond delay="0"/>
                                  </p:stCondLst>
                                  <p:childTnLst>
                                    <p:animEffect transition="out" filter="wipe(left)">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Tasks in NLP</a:t>
            </a:r>
          </a:p>
          <a:p>
            <a:pPr lvl="1" eaLnBrk="1" hangingPunct="1">
              <a:spcBef>
                <a:spcPts val="600"/>
              </a:spcBef>
            </a:pPr>
            <a:r>
              <a:rPr lang="en-US" altLang="zh-TW" dirty="0"/>
              <a:t>Information Extraction and Knowledge Graphs </a:t>
            </a:r>
          </a:p>
          <a:p>
            <a:pPr lvl="2" eaLnBrk="1" hangingPunct="1">
              <a:spcBef>
                <a:spcPts val="600"/>
              </a:spcBef>
            </a:pPr>
            <a:endParaRPr lang="en-US" altLang="zh-TW" dirty="0"/>
          </a:p>
        </p:txBody>
      </p:sp>
      <p:sp>
        <p:nvSpPr>
          <p:cNvPr id="8" name="TextBox 7">
            <a:extLst>
              <a:ext uri="{FF2B5EF4-FFF2-40B4-BE49-F238E27FC236}">
                <a16:creationId xmlns:a16="http://schemas.microsoft.com/office/drawing/2014/main" id="{F27CBDD6-A0A1-E34C-C4D4-7FA14B5B2F42}"/>
              </a:ext>
            </a:extLst>
          </p:cNvPr>
          <p:cNvSpPr txBox="1"/>
          <p:nvPr/>
        </p:nvSpPr>
        <p:spPr>
          <a:xfrm>
            <a:off x="533400" y="5334000"/>
            <a:ext cx="11236812" cy="10156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A </a:t>
            </a:r>
            <a:r>
              <a:rPr kumimoji="1" lang="en-US" sz="20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knowledge graph </a:t>
            </a: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represents a network of real-world entities (i.e., objects and concepts) and illustrates the relationship between them. This information is usually stored as the entity-relation-entity triples in a database and visualized as a graph structure, prompting the term knowledge “graph”.</a:t>
            </a:r>
          </a:p>
        </p:txBody>
      </p:sp>
      <p:pic>
        <p:nvPicPr>
          <p:cNvPr id="11" name="Picture 10">
            <a:extLst>
              <a:ext uri="{FF2B5EF4-FFF2-40B4-BE49-F238E27FC236}">
                <a16:creationId xmlns:a16="http://schemas.microsoft.com/office/drawing/2014/main" id="{91A55466-C785-78B6-21B9-8A8A48D7047A}"/>
              </a:ext>
            </a:extLst>
          </p:cNvPr>
          <p:cNvPicPr>
            <a:picLocks noChangeAspect="1"/>
          </p:cNvPicPr>
          <p:nvPr/>
        </p:nvPicPr>
        <p:blipFill rotWithShape="1">
          <a:blip r:embed="rId3">
            <a:extLst>
              <a:ext uri="{28A0092B-C50C-407E-A947-70E740481C1C}">
                <a14:useLocalDpi xmlns:a14="http://schemas.microsoft.com/office/drawing/2010/main" val="0"/>
              </a:ext>
            </a:extLst>
          </a:blip>
          <a:srcRect l="5251" r="1722"/>
          <a:stretch/>
        </p:blipFill>
        <p:spPr>
          <a:xfrm>
            <a:off x="7998865" y="2717928"/>
            <a:ext cx="3724646" cy="2400300"/>
          </a:xfrm>
          <a:prstGeom prst="rect">
            <a:avLst/>
          </a:prstGeom>
        </p:spPr>
      </p:pic>
      <p:pic>
        <p:nvPicPr>
          <p:cNvPr id="17" name="Picture 16">
            <a:extLst>
              <a:ext uri="{FF2B5EF4-FFF2-40B4-BE49-F238E27FC236}">
                <a16:creationId xmlns:a16="http://schemas.microsoft.com/office/drawing/2014/main" id="{2F218391-8760-F776-5D3A-07509D49C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63" y="2735788"/>
            <a:ext cx="2742222" cy="2302222"/>
          </a:xfrm>
          <a:prstGeom prst="rect">
            <a:avLst/>
          </a:prstGeom>
        </p:spPr>
      </p:pic>
      <p:pic>
        <p:nvPicPr>
          <p:cNvPr id="3" name="Picture 2">
            <a:hlinkClick r:id="rId5"/>
            <a:extLst>
              <a:ext uri="{FF2B5EF4-FFF2-40B4-BE49-F238E27FC236}">
                <a16:creationId xmlns:a16="http://schemas.microsoft.com/office/drawing/2014/main" id="{533E159D-65E8-818C-5489-88818ACC6E4A}"/>
              </a:ext>
            </a:extLst>
          </p:cNvPr>
          <p:cNvPicPr>
            <a:picLocks noChangeAspect="1"/>
          </p:cNvPicPr>
          <p:nvPr/>
        </p:nvPicPr>
        <p:blipFill>
          <a:blip r:embed="rId6"/>
          <a:stretch>
            <a:fillRect/>
          </a:stretch>
        </p:blipFill>
        <p:spPr>
          <a:xfrm>
            <a:off x="8534400" y="1729304"/>
            <a:ext cx="2941545" cy="714304"/>
          </a:xfrm>
          <a:prstGeom prst="rect">
            <a:avLst/>
          </a:prstGeom>
        </p:spPr>
      </p:pic>
      <p:pic>
        <p:nvPicPr>
          <p:cNvPr id="4" name="Picture 3">
            <a:extLst>
              <a:ext uri="{FF2B5EF4-FFF2-40B4-BE49-F238E27FC236}">
                <a16:creationId xmlns:a16="http://schemas.microsoft.com/office/drawing/2014/main" id="{C04E7E86-1F2B-A453-FA16-BDC2A95772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0" y="2735788"/>
            <a:ext cx="3875702" cy="2262932"/>
          </a:xfrm>
          <a:prstGeom prst="rect">
            <a:avLst/>
          </a:prstGeom>
        </p:spPr>
      </p:pic>
    </p:spTree>
    <p:extLst>
      <p:ext uri="{BB962C8B-B14F-4D97-AF65-F5344CB8AC3E}">
        <p14:creationId xmlns:p14="http://schemas.microsoft.com/office/powerpoint/2010/main" val="1431337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Natural Language Processing (NLP)</a:t>
            </a:r>
          </a:p>
        </p:txBody>
      </p:sp>
      <p:sp>
        <p:nvSpPr>
          <p:cNvPr id="6" name="TextBox 5">
            <a:extLst>
              <a:ext uri="{FF2B5EF4-FFF2-40B4-BE49-F238E27FC236}">
                <a16:creationId xmlns:a16="http://schemas.microsoft.com/office/drawing/2014/main" id="{17DFAEF2-402D-7B2F-4C58-851B7146545D}"/>
              </a:ext>
            </a:extLst>
          </p:cNvPr>
          <p:cNvSpPr txBox="1"/>
          <p:nvPr/>
        </p:nvSpPr>
        <p:spPr>
          <a:xfrm>
            <a:off x="968682" y="2479148"/>
            <a:ext cx="3050502" cy="89255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Calibri" panose="020F0502020204030204" pitchFamily="34" charset="0"/>
              </a:rPr>
              <a:t>Natural Language</a:t>
            </a:r>
            <a:r>
              <a:rPr kumimoji="1" lang="zh-CN" altLang="en-US" sz="2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Human</a:t>
            </a:r>
            <a:r>
              <a:rPr kumimoji="1" lang="zh-CN" altLang="en-US" sz="24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a:t>
            </a:r>
            <a:r>
              <a:rPr kumimoji="1" lang="en-US" altLang="zh-CN" sz="24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Language</a:t>
            </a:r>
            <a:endParaRPr kumimoji="1" lang="en-US" sz="16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pSp>
        <p:nvGrpSpPr>
          <p:cNvPr id="8" name="Group 7">
            <a:extLst>
              <a:ext uri="{FF2B5EF4-FFF2-40B4-BE49-F238E27FC236}">
                <a16:creationId xmlns:a16="http://schemas.microsoft.com/office/drawing/2014/main" id="{2A4465AE-5158-298B-0BE0-8201E3467682}"/>
              </a:ext>
            </a:extLst>
          </p:cNvPr>
          <p:cNvGrpSpPr/>
          <p:nvPr/>
        </p:nvGrpSpPr>
        <p:grpSpPr>
          <a:xfrm>
            <a:off x="4267200" y="2338763"/>
            <a:ext cx="5205428" cy="1776037"/>
            <a:chOff x="4709360" y="2233867"/>
            <a:chExt cx="5205428" cy="1776037"/>
          </a:xfrm>
        </p:grpSpPr>
        <p:sp>
          <p:nvSpPr>
            <p:cNvPr id="9" name="TextBox 8">
              <a:extLst>
                <a:ext uri="{FF2B5EF4-FFF2-40B4-BE49-F238E27FC236}">
                  <a16:creationId xmlns:a16="http://schemas.microsoft.com/office/drawing/2014/main" id="{B7200D93-7FBB-C7F1-522E-A02A45D7649A}"/>
                </a:ext>
              </a:extLst>
            </p:cNvPr>
            <p:cNvSpPr txBox="1"/>
            <p:nvPr/>
          </p:nvSpPr>
          <p:spPr>
            <a:xfrm>
              <a:off x="4709360" y="2233867"/>
              <a:ext cx="4720207" cy="707886"/>
            </a:xfrm>
            <a:prstGeom prst="rect">
              <a:avLst/>
            </a:prstGeom>
            <a:noFill/>
          </p:spPr>
          <p:txBody>
            <a:bodyPr wrap="square">
              <a:spAutoFit/>
            </a:bodyPr>
            <a:lstStyle/>
            <a:p>
              <a:pPr marL="0" marR="0" lvl="0" indent="0" algn="just" defTabSz="914400" rtl="0" eaLnBrk="0" fontAlgn="base" latinLnBrk="0" hangingPunct="0">
                <a:lnSpc>
                  <a:spcPct val="100000"/>
                </a:lnSpc>
                <a:spcBef>
                  <a:spcPts val="0"/>
                </a:spcBef>
                <a:spcAft>
                  <a:spcPts val="600"/>
                </a:spcAft>
                <a:buClrTx/>
                <a:buSzTx/>
                <a:buFontTx/>
                <a:buNone/>
                <a:tabLst/>
                <a:defRPr/>
              </a:pPr>
              <a:r>
                <a:rPr kumimoji="1" lang="en-US" sz="2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Retrieve the birth date and address of the employee(s) whose name is ‘John B. Smith’. </a:t>
              </a:r>
            </a:p>
          </p:txBody>
        </p:sp>
        <p:pic>
          <p:nvPicPr>
            <p:cNvPr id="10" name="Picture 9">
              <a:extLst>
                <a:ext uri="{FF2B5EF4-FFF2-40B4-BE49-F238E27FC236}">
                  <a16:creationId xmlns:a16="http://schemas.microsoft.com/office/drawing/2014/main" id="{D4D8DEE6-ACB7-9AC2-CB6E-33228445CCC1}"/>
                </a:ext>
              </a:extLst>
            </p:cNvPr>
            <p:cNvPicPr>
              <a:picLocks noChangeAspect="1"/>
            </p:cNvPicPr>
            <p:nvPr/>
          </p:nvPicPr>
          <p:blipFill>
            <a:blip r:embed="rId3" cstate="print"/>
            <a:srcRect/>
            <a:stretch>
              <a:fillRect/>
            </a:stretch>
          </p:blipFill>
          <p:spPr bwMode="auto">
            <a:xfrm>
              <a:off x="4816655" y="3278384"/>
              <a:ext cx="5098133" cy="731520"/>
            </a:xfrm>
            <a:prstGeom prst="rect">
              <a:avLst/>
            </a:prstGeom>
            <a:noFill/>
            <a:ln w="9525">
              <a:noFill/>
              <a:miter lim="800000"/>
              <a:headEnd/>
              <a:tailEnd/>
            </a:ln>
          </p:spPr>
        </p:pic>
      </p:grpSp>
      <p:grpSp>
        <p:nvGrpSpPr>
          <p:cNvPr id="20" name="Group 19">
            <a:extLst>
              <a:ext uri="{FF2B5EF4-FFF2-40B4-BE49-F238E27FC236}">
                <a16:creationId xmlns:a16="http://schemas.microsoft.com/office/drawing/2014/main" id="{39965457-7E03-CA87-747A-DE748029E2B3}"/>
              </a:ext>
            </a:extLst>
          </p:cNvPr>
          <p:cNvGrpSpPr/>
          <p:nvPr/>
        </p:nvGrpSpPr>
        <p:grpSpPr>
          <a:xfrm>
            <a:off x="1457325" y="4533900"/>
            <a:ext cx="9755492" cy="1714500"/>
            <a:chOff x="1457325" y="4533900"/>
            <a:chExt cx="9755492" cy="1714500"/>
          </a:xfrm>
        </p:grpSpPr>
        <p:sp>
          <p:nvSpPr>
            <p:cNvPr id="7" name="TextBox 6">
              <a:extLst>
                <a:ext uri="{FF2B5EF4-FFF2-40B4-BE49-F238E27FC236}">
                  <a16:creationId xmlns:a16="http://schemas.microsoft.com/office/drawing/2014/main" id="{05935B23-F3E4-3491-C8C3-41F671EB5A03}"/>
                </a:ext>
              </a:extLst>
            </p:cNvPr>
            <p:cNvSpPr txBox="1"/>
            <p:nvPr/>
          </p:nvSpPr>
          <p:spPr>
            <a:xfrm>
              <a:off x="4572000" y="4760208"/>
              <a:ext cx="6640817" cy="1261884"/>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Calibri" panose="020F0502020204030204" pitchFamily="34" charset="0"/>
                </a:rPr>
                <a:t>Processing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Calibri" panose="020F0502020204030204" pitchFamily="34" charset="0"/>
                </a:rPr>
                <a:t>Application of Computational Techniques to the Analysis of Natural Language </a:t>
              </a:r>
              <a:endParaRPr kumimoji="1" lang="en-US" sz="14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11" name="Picture 10">
              <a:extLst>
                <a:ext uri="{FF2B5EF4-FFF2-40B4-BE49-F238E27FC236}">
                  <a16:creationId xmlns:a16="http://schemas.microsoft.com/office/drawing/2014/main" id="{6B4CC409-9D7F-51DE-2D24-3A9470709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325" y="4533900"/>
              <a:ext cx="2657475" cy="1714500"/>
            </a:xfrm>
            <a:prstGeom prst="rect">
              <a:avLst/>
            </a:prstGeom>
          </p:spPr>
        </p:pic>
      </p:grpSp>
      <p:sp>
        <p:nvSpPr>
          <p:cNvPr id="2" name="Slide Number Placeholder 4">
            <a:extLst>
              <a:ext uri="{FF2B5EF4-FFF2-40B4-BE49-F238E27FC236}">
                <a16:creationId xmlns:a16="http://schemas.microsoft.com/office/drawing/2014/main" id="{34463D98-CB11-BBB4-B21D-D0F17B006113}"/>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BA9866-1126-4BAF-8546-2A6433CC844B}"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grpSp>
        <p:nvGrpSpPr>
          <p:cNvPr id="19" name="Group 18">
            <a:extLst>
              <a:ext uri="{FF2B5EF4-FFF2-40B4-BE49-F238E27FC236}">
                <a16:creationId xmlns:a16="http://schemas.microsoft.com/office/drawing/2014/main" id="{7383244D-66C6-8C1D-9BF5-67A64F85AFE1}"/>
              </a:ext>
            </a:extLst>
          </p:cNvPr>
          <p:cNvGrpSpPr/>
          <p:nvPr/>
        </p:nvGrpSpPr>
        <p:grpSpPr>
          <a:xfrm>
            <a:off x="9821921" y="1757659"/>
            <a:ext cx="1451813" cy="2448734"/>
            <a:chOff x="10015232" y="1757659"/>
            <a:chExt cx="1451813" cy="2448734"/>
          </a:xfrm>
        </p:grpSpPr>
        <p:pic>
          <p:nvPicPr>
            <p:cNvPr id="16" name="Picture 15">
              <a:extLst>
                <a:ext uri="{FF2B5EF4-FFF2-40B4-BE49-F238E27FC236}">
                  <a16:creationId xmlns:a16="http://schemas.microsoft.com/office/drawing/2014/main" id="{58E88B5D-047D-1B94-6686-BAF366A1C27F}"/>
                </a:ext>
              </a:extLst>
            </p:cNvPr>
            <p:cNvPicPr>
              <a:picLocks noChangeAspect="1"/>
            </p:cNvPicPr>
            <p:nvPr/>
          </p:nvPicPr>
          <p:blipFill>
            <a:blip r:embed="rId5"/>
            <a:stretch>
              <a:fillRect/>
            </a:stretch>
          </p:blipFill>
          <p:spPr>
            <a:xfrm>
              <a:off x="10108110" y="1757659"/>
              <a:ext cx="1303202" cy="1146970"/>
            </a:xfrm>
            <a:prstGeom prst="rect">
              <a:avLst/>
            </a:prstGeom>
          </p:spPr>
        </p:pic>
        <p:pic>
          <p:nvPicPr>
            <p:cNvPr id="18" name="Picture 17">
              <a:extLst>
                <a:ext uri="{FF2B5EF4-FFF2-40B4-BE49-F238E27FC236}">
                  <a16:creationId xmlns:a16="http://schemas.microsoft.com/office/drawing/2014/main" id="{A0DB0561-F540-A463-102B-7EA80FECE7C5}"/>
                </a:ext>
              </a:extLst>
            </p:cNvPr>
            <p:cNvPicPr>
              <a:picLocks noChangeAspect="1"/>
            </p:cNvPicPr>
            <p:nvPr/>
          </p:nvPicPr>
          <p:blipFill>
            <a:blip r:embed="rId6"/>
            <a:stretch>
              <a:fillRect/>
            </a:stretch>
          </p:blipFill>
          <p:spPr>
            <a:xfrm>
              <a:off x="10015232" y="3124202"/>
              <a:ext cx="1451813" cy="1082191"/>
            </a:xfrm>
            <a:prstGeom prst="rect">
              <a:avLst/>
            </a:prstGeom>
          </p:spPr>
        </p:pic>
      </p:grpSp>
      <p:sp>
        <p:nvSpPr>
          <p:cNvPr id="4" name="TextBox 3">
            <a:extLst>
              <a:ext uri="{FF2B5EF4-FFF2-40B4-BE49-F238E27FC236}">
                <a16:creationId xmlns:a16="http://schemas.microsoft.com/office/drawing/2014/main" id="{33DE457F-2208-874C-8852-C2156493862E}"/>
              </a:ext>
            </a:extLst>
          </p:cNvPr>
          <p:cNvSpPr txBox="1"/>
          <p:nvPr/>
        </p:nvSpPr>
        <p:spPr>
          <a:xfrm>
            <a:off x="9855200" y="2794654"/>
            <a:ext cx="1422400" cy="307777"/>
          </a:xfrm>
          <a:prstGeom prst="rect">
            <a:avLst/>
          </a:prstGeom>
          <a:noFill/>
        </p:spPr>
        <p:txBody>
          <a:bodyPr wrap="square">
            <a:spAutoFit/>
          </a:bodyPr>
          <a:lstStyle/>
          <a:p>
            <a:pPr algn="ctr"/>
            <a:r>
              <a:rPr lang="en-US" altLang="zh-CN" sz="1400" dirty="0">
                <a:solidFill>
                  <a:srgbClr val="0000CC"/>
                </a:solidFill>
                <a:latin typeface="Calibri" panose="020F0502020204030204" pitchFamily="34" charset="0"/>
                <a:ea typeface="Calibri" panose="020F0502020204030204" pitchFamily="34" charset="0"/>
                <a:cs typeface="Calibri" panose="020F0502020204030204" pitchFamily="34" charset="0"/>
              </a:rPr>
              <a:t>Un-Structured</a:t>
            </a:r>
            <a:endParaRPr lang="en-US" sz="1400" dirty="0">
              <a:solidFill>
                <a:srgbClr val="0000CC"/>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5FAECF-F626-3D0D-7E1E-1C95CA2CEF02}"/>
              </a:ext>
            </a:extLst>
          </p:cNvPr>
          <p:cNvSpPr txBox="1"/>
          <p:nvPr/>
        </p:nvSpPr>
        <p:spPr>
          <a:xfrm>
            <a:off x="9836627" y="4129727"/>
            <a:ext cx="1422400" cy="307777"/>
          </a:xfrm>
          <a:prstGeom prst="rect">
            <a:avLst/>
          </a:prstGeom>
          <a:noFill/>
        </p:spPr>
        <p:txBody>
          <a:bodyPr wrap="square">
            <a:spAutoFit/>
          </a:bodyPr>
          <a:lstStyle/>
          <a:p>
            <a:pPr algn="ctr"/>
            <a:r>
              <a:rPr lang="en-US" altLang="zh-CN" sz="1400" dirty="0">
                <a:solidFill>
                  <a:srgbClr val="0000CC"/>
                </a:solidFill>
                <a:latin typeface="Calibri" panose="020F0502020204030204" pitchFamily="34" charset="0"/>
                <a:ea typeface="Calibri" panose="020F0502020204030204" pitchFamily="34" charset="0"/>
                <a:cs typeface="Calibri" panose="020F0502020204030204" pitchFamily="34" charset="0"/>
              </a:rPr>
              <a:t>Structured</a:t>
            </a:r>
            <a:endParaRPr lang="en-US" sz="1400" dirty="0">
              <a:solidFill>
                <a:srgbClr val="0000CC"/>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61350-CA58-73FA-D636-D22D2E28FB65}"/>
              </a:ext>
            </a:extLst>
          </p:cNvPr>
          <p:cNvPicPr>
            <a:picLocks noChangeAspect="1"/>
          </p:cNvPicPr>
          <p:nvPr/>
        </p:nvPicPr>
        <p:blipFill>
          <a:blip r:embed="rId3"/>
          <a:stretch>
            <a:fillRect/>
          </a:stretch>
        </p:blipFill>
        <p:spPr>
          <a:xfrm>
            <a:off x="3324315" y="2133601"/>
            <a:ext cx="5543371" cy="3426621"/>
          </a:xfrm>
          <a:prstGeom prst="rect">
            <a:avLst/>
          </a:prstGeom>
        </p:spPr>
      </p:pic>
    </p:spTree>
    <p:extLst>
      <p:ext uri="{BB962C8B-B14F-4D97-AF65-F5344CB8AC3E}">
        <p14:creationId xmlns:p14="http://schemas.microsoft.com/office/powerpoint/2010/main" val="682111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pic>
        <p:nvPicPr>
          <p:cNvPr id="9" name="Picture 8">
            <a:extLst>
              <a:ext uri="{FF2B5EF4-FFF2-40B4-BE49-F238E27FC236}">
                <a16:creationId xmlns:a16="http://schemas.microsoft.com/office/drawing/2014/main" id="{A8830532-5E16-ADB9-7FA5-BFDFC708F7F8}"/>
              </a:ext>
            </a:extLst>
          </p:cNvPr>
          <p:cNvPicPr>
            <a:picLocks noChangeAspect="1"/>
          </p:cNvPicPr>
          <p:nvPr/>
        </p:nvPicPr>
        <p:blipFill rotWithShape="1">
          <a:blip r:embed="rId3"/>
          <a:srcRect l="1162" t="1743"/>
          <a:stretch/>
        </p:blipFill>
        <p:spPr>
          <a:xfrm>
            <a:off x="228600" y="1828801"/>
            <a:ext cx="5830160" cy="3866734"/>
          </a:xfrm>
          <a:prstGeom prst="rect">
            <a:avLst/>
          </a:prstGeom>
        </p:spPr>
      </p:pic>
      <p:pic>
        <p:nvPicPr>
          <p:cNvPr id="12" name="Picture 11">
            <a:extLst>
              <a:ext uri="{FF2B5EF4-FFF2-40B4-BE49-F238E27FC236}">
                <a16:creationId xmlns:a16="http://schemas.microsoft.com/office/drawing/2014/main" id="{BA346A40-AC04-6D00-77D7-EE8E04CE7BAC}"/>
              </a:ext>
            </a:extLst>
          </p:cNvPr>
          <p:cNvPicPr>
            <a:picLocks noChangeAspect="1"/>
          </p:cNvPicPr>
          <p:nvPr/>
        </p:nvPicPr>
        <p:blipFill>
          <a:blip r:embed="rId4"/>
          <a:stretch>
            <a:fillRect/>
          </a:stretch>
        </p:blipFill>
        <p:spPr>
          <a:xfrm>
            <a:off x="6210437" y="1965960"/>
            <a:ext cx="5632918" cy="3352316"/>
          </a:xfrm>
          <a:prstGeom prst="rect">
            <a:avLst/>
          </a:prstGeom>
        </p:spPr>
      </p:pic>
    </p:spTree>
    <p:extLst>
      <p:ext uri="{BB962C8B-B14F-4D97-AF65-F5344CB8AC3E}">
        <p14:creationId xmlns:p14="http://schemas.microsoft.com/office/powerpoint/2010/main" val="3157394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807" t="5737" r="3037" b="18668"/>
          <a:stretch/>
        </p:blipFill>
        <p:spPr>
          <a:xfrm>
            <a:off x="6781800" y="4648200"/>
            <a:ext cx="4724400" cy="2133601"/>
          </a:xfrm>
          <a:prstGeom prst="rect">
            <a:avLst/>
          </a:prstGeom>
        </p:spPr>
      </p:pic>
      <p:grpSp>
        <p:nvGrpSpPr>
          <p:cNvPr id="3" name="Group 2">
            <a:extLst>
              <a:ext uri="{FF2B5EF4-FFF2-40B4-BE49-F238E27FC236}">
                <a16:creationId xmlns:a16="http://schemas.microsoft.com/office/drawing/2014/main" id="{FE25FD6A-83FC-C067-E7E8-89D54A072544}"/>
              </a:ext>
            </a:extLst>
          </p:cNvPr>
          <p:cNvGrpSpPr/>
          <p:nvPr/>
        </p:nvGrpSpPr>
        <p:grpSpPr>
          <a:xfrm>
            <a:off x="228600" y="1295400"/>
            <a:ext cx="11330848" cy="3547813"/>
            <a:chOff x="430576" y="1295400"/>
            <a:chExt cx="11330848" cy="3547813"/>
          </a:xfrm>
        </p:grpSpPr>
        <p:sp>
          <p:nvSpPr>
            <p:cNvPr id="5" name="Rectangle: Rounded Corners 18">
              <a:extLst>
                <a:ext uri="{FF2B5EF4-FFF2-40B4-BE49-F238E27FC236}">
                  <a16:creationId xmlns:a16="http://schemas.microsoft.com/office/drawing/2014/main" id="{510E4903-07D6-F6FF-310C-0E8E892FBCB6}"/>
                </a:ext>
              </a:extLst>
            </p:cNvPr>
            <p:cNvSpPr/>
            <p:nvPr/>
          </p:nvSpPr>
          <p:spPr>
            <a:xfrm>
              <a:off x="6613886" y="1295400"/>
              <a:ext cx="4484689" cy="406036"/>
            </a:xfrm>
            <a:prstGeom prst="roundRect">
              <a:avLst/>
            </a:prstGeom>
            <a:solidFill>
              <a:schemeClr val="accent6">
                <a:lumMod val="20000"/>
                <a:lumOff val="80000"/>
              </a:schemeClr>
            </a:solidFill>
            <a:ln w="12700" cap="flat" cmpd="sng" algn="ctr">
              <a:solidFill>
                <a:schemeClr val="accent3">
                  <a:lumMod val="65000"/>
                </a:schemeClr>
              </a:solid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en-US" sz="16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Temporal Expression</a:t>
              </a:r>
              <a:r>
                <a:rPr kumimoji="1"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Extraction</a:t>
              </a: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2500" t="4707" r="3333" b="8330"/>
            <a:stretch/>
          </p:blipFill>
          <p:spPr>
            <a:xfrm>
              <a:off x="6613887" y="1737884"/>
              <a:ext cx="4484689" cy="1905001"/>
            </a:xfrm>
            <a:prstGeom prst="rect">
              <a:avLst/>
            </a:prstGeom>
          </p:spPr>
        </p:pic>
        <p:sp>
          <p:nvSpPr>
            <p:cNvPr id="27" name="TextBox 26"/>
            <p:cNvSpPr txBox="1"/>
            <p:nvPr/>
          </p:nvSpPr>
          <p:spPr>
            <a:xfrm>
              <a:off x="430576" y="3642884"/>
              <a:ext cx="11330848" cy="1200329"/>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Temporal expression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recognition is a task of finding the start and end of all of the text spans that correspond to such temporal expressions. These temporal expressions can be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normalized</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onto specific calendar dates or times of day to situate events in time.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grpSp>
      <p:grpSp>
        <p:nvGrpSpPr>
          <p:cNvPr id="8" name="Group 7">
            <a:extLst>
              <a:ext uri="{FF2B5EF4-FFF2-40B4-BE49-F238E27FC236}">
                <a16:creationId xmlns:a16="http://schemas.microsoft.com/office/drawing/2014/main" id="{70D63AB4-CF02-533D-DB80-C616B01B1DFE}"/>
              </a:ext>
            </a:extLst>
          </p:cNvPr>
          <p:cNvGrpSpPr/>
          <p:nvPr/>
        </p:nvGrpSpPr>
        <p:grpSpPr>
          <a:xfrm>
            <a:off x="914400" y="1281181"/>
            <a:ext cx="5257800" cy="2093634"/>
            <a:chOff x="1165222" y="1281181"/>
            <a:chExt cx="5257800" cy="2093634"/>
          </a:xfrm>
        </p:grpSpPr>
        <p:sp>
          <p:nvSpPr>
            <p:cNvPr id="4" name="Rectangle: Rounded Corners 18">
              <a:extLst>
                <a:ext uri="{FF2B5EF4-FFF2-40B4-BE49-F238E27FC236}">
                  <a16:creationId xmlns:a16="http://schemas.microsoft.com/office/drawing/2014/main" id="{1FE6683A-1954-7CE2-42CB-BFC6958A1CA8}"/>
                </a:ext>
              </a:extLst>
            </p:cNvPr>
            <p:cNvSpPr/>
            <p:nvPr/>
          </p:nvSpPr>
          <p:spPr>
            <a:xfrm>
              <a:off x="1357004" y="1281181"/>
              <a:ext cx="3324694" cy="406036"/>
            </a:xfrm>
            <a:prstGeom prst="roundRect">
              <a:avLst/>
            </a:prstGeom>
            <a:solidFill>
              <a:schemeClr val="accent6">
                <a:lumMod val="20000"/>
                <a:lumOff val="80000"/>
              </a:schemeClr>
            </a:solidFill>
            <a:ln w="12700" cap="flat" cmpd="sng" algn="ctr">
              <a:solidFill>
                <a:schemeClr val="accent3">
                  <a:lumMod val="65000"/>
                </a:schemeClr>
              </a:solid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en-US" sz="16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Event</a:t>
              </a:r>
              <a:r>
                <a:rPr kumimoji="1"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Extraction</a:t>
              </a:r>
            </a:p>
          </p:txBody>
        </p:sp>
        <p:pic>
          <p:nvPicPr>
            <p:cNvPr id="15" name="Pictur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009403" y="1581690"/>
              <a:ext cx="1032619" cy="1032619"/>
            </a:xfrm>
            <a:prstGeom prst="rect">
              <a:avLst/>
            </a:prstGeom>
          </p:spPr>
        </p:pic>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r="20823" b="57356"/>
            <a:stretch/>
          </p:blipFill>
          <p:spPr>
            <a:xfrm>
              <a:off x="1371321" y="1744304"/>
              <a:ext cx="3310377" cy="912445"/>
            </a:xfrm>
            <a:prstGeom prst="rect">
              <a:avLst/>
            </a:prstGeom>
          </p:spPr>
        </p:pic>
        <p:sp>
          <p:nvSpPr>
            <p:cNvPr id="28" name="TextBox 27"/>
            <p:cNvSpPr txBox="1"/>
            <p:nvPr/>
          </p:nvSpPr>
          <p:spPr>
            <a:xfrm>
              <a:off x="1165222" y="2728484"/>
              <a:ext cx="525780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E</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vent extraction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is the task of finding events in which the entities participate.</a:t>
              </a:r>
            </a:p>
          </p:txBody>
        </p:sp>
      </p:grpSp>
      <p:grpSp>
        <p:nvGrpSpPr>
          <p:cNvPr id="9" name="Group 8">
            <a:extLst>
              <a:ext uri="{FF2B5EF4-FFF2-40B4-BE49-F238E27FC236}">
                <a16:creationId xmlns:a16="http://schemas.microsoft.com/office/drawing/2014/main" id="{7500D7CA-87AD-99C8-8240-0551039C74D8}"/>
              </a:ext>
            </a:extLst>
          </p:cNvPr>
          <p:cNvGrpSpPr/>
          <p:nvPr/>
        </p:nvGrpSpPr>
        <p:grpSpPr>
          <a:xfrm>
            <a:off x="457200" y="4661677"/>
            <a:ext cx="6026557" cy="1815323"/>
            <a:chOff x="457200" y="4649028"/>
            <a:chExt cx="6026557" cy="1815323"/>
          </a:xfrm>
        </p:grpSpPr>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4200" y="5029200"/>
              <a:ext cx="3359557" cy="1435151"/>
            </a:xfrm>
            <a:prstGeom prst="rect">
              <a:avLst/>
            </a:prstGeom>
          </p:spPr>
        </p:pic>
        <p:sp>
          <p:nvSpPr>
            <p:cNvPr id="29" name="TextBox 28"/>
            <p:cNvSpPr txBox="1"/>
            <p:nvPr/>
          </p:nvSpPr>
          <p:spPr>
            <a:xfrm>
              <a:off x="457200" y="4923472"/>
              <a:ext cx="2668314"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Temporal Relation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Extraction is identifying temporal relations between pairs of events and temporal expressions.</a:t>
              </a:r>
            </a:p>
          </p:txBody>
        </p:sp>
        <p:sp>
          <p:nvSpPr>
            <p:cNvPr id="6" name="Rectangle: Rounded Corners 18">
              <a:extLst>
                <a:ext uri="{FF2B5EF4-FFF2-40B4-BE49-F238E27FC236}">
                  <a16:creationId xmlns:a16="http://schemas.microsoft.com/office/drawing/2014/main" id="{56BD2D17-816B-A185-9FB6-FFA34FEA5093}"/>
                </a:ext>
              </a:extLst>
            </p:cNvPr>
            <p:cNvSpPr/>
            <p:nvPr/>
          </p:nvSpPr>
          <p:spPr>
            <a:xfrm>
              <a:off x="3199694" y="4649028"/>
              <a:ext cx="3284063" cy="406036"/>
            </a:xfrm>
            <a:prstGeom prst="roundRect">
              <a:avLst/>
            </a:prstGeom>
            <a:solidFill>
              <a:schemeClr val="accent6">
                <a:lumMod val="20000"/>
                <a:lumOff val="80000"/>
              </a:schemeClr>
            </a:solidFill>
            <a:ln w="12700" cap="flat" cmpd="sng" algn="ctr">
              <a:solidFill>
                <a:schemeClr val="accent3">
                  <a:lumMod val="65000"/>
                </a:schemeClr>
              </a:solid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en-US" sz="16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Temporal Relation</a:t>
              </a:r>
              <a:r>
                <a:rPr kumimoji="1"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Extraction</a:t>
              </a:r>
            </a:p>
          </p:txBody>
        </p:sp>
      </p:grpSp>
    </p:spTree>
    <p:extLst>
      <p:ext uri="{BB962C8B-B14F-4D97-AF65-F5344CB8AC3E}">
        <p14:creationId xmlns:p14="http://schemas.microsoft.com/office/powerpoint/2010/main" val="31509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1" fill="hold" nodeType="clickEffect">
                                  <p:stCondLst>
                                    <p:cond delay="0"/>
                                  </p:stCondLst>
                                  <p:childTnLst>
                                    <p:animEffect transition="out" filter="wipe(up)">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par>
                                <p:cTn id="21" presetID="22" presetClass="entr" presetSubtype="1"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Applications of NLP</a:t>
            </a:r>
          </a:p>
          <a:p>
            <a:pPr lvl="1" eaLnBrk="1" hangingPunct="1">
              <a:spcBef>
                <a:spcPts val="600"/>
              </a:spcBef>
            </a:pPr>
            <a:r>
              <a:rPr lang="en-US" altLang="zh-TW" dirty="0"/>
              <a:t>Spelling and Grammar Check</a:t>
            </a:r>
          </a:p>
        </p:txBody>
      </p:sp>
      <p:grpSp>
        <p:nvGrpSpPr>
          <p:cNvPr id="7" name="Group 6"/>
          <p:cNvGrpSpPr/>
          <p:nvPr/>
        </p:nvGrpSpPr>
        <p:grpSpPr>
          <a:xfrm>
            <a:off x="2667000" y="3480344"/>
            <a:ext cx="6408712" cy="3002723"/>
            <a:chOff x="1763688" y="3592321"/>
            <a:chExt cx="6408712" cy="3002723"/>
          </a:xfrm>
        </p:grpSpPr>
        <p:pic>
          <p:nvPicPr>
            <p:cNvPr id="8" name="Picture 7"/>
            <p:cNvPicPr>
              <a:picLocks noChangeAspect="1"/>
            </p:cNvPicPr>
            <p:nvPr/>
          </p:nvPicPr>
          <p:blipFill>
            <a:blip r:embed="rId3"/>
            <a:stretch>
              <a:fillRect/>
            </a:stretch>
          </p:blipFill>
          <p:spPr>
            <a:xfrm>
              <a:off x="1763688" y="4135423"/>
              <a:ext cx="6408712" cy="2459621"/>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val="0"/>
                </a:ext>
              </a:extLst>
            </a:blip>
            <a:srcRect t="23131" b="23929"/>
            <a:stretch/>
          </p:blipFill>
          <p:spPr>
            <a:xfrm>
              <a:off x="6384032" y="3592321"/>
              <a:ext cx="1788368" cy="497054"/>
            </a:xfrm>
            <a:prstGeom prst="rect">
              <a:avLst/>
            </a:prstGeom>
          </p:spPr>
        </p:pic>
      </p:grpSp>
      <p:sp>
        <p:nvSpPr>
          <p:cNvPr id="2" name="Slide Number Placeholder 4">
            <a:extLst>
              <a:ext uri="{FF2B5EF4-FFF2-40B4-BE49-F238E27FC236}">
                <a16:creationId xmlns:a16="http://schemas.microsoft.com/office/drawing/2014/main" id="{800C9603-A9C8-1898-888D-3D9C22B13CEC}"/>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BA9866-1126-4BAF-8546-2A6433CC844B}"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pic>
        <p:nvPicPr>
          <p:cNvPr id="4" name="Picture 3">
            <a:extLst>
              <a:ext uri="{FF2B5EF4-FFF2-40B4-BE49-F238E27FC236}">
                <a16:creationId xmlns:a16="http://schemas.microsoft.com/office/drawing/2014/main" id="{EEAF344F-41AD-E8D3-1A31-4B22BC57491D}"/>
              </a:ext>
            </a:extLst>
          </p:cNvPr>
          <p:cNvPicPr>
            <a:picLocks noChangeAspect="1"/>
          </p:cNvPicPr>
          <p:nvPr/>
        </p:nvPicPr>
        <p:blipFill>
          <a:blip r:embed="rId5"/>
          <a:stretch>
            <a:fillRect/>
          </a:stretch>
        </p:blipFill>
        <p:spPr>
          <a:xfrm>
            <a:off x="9349524" y="1431834"/>
            <a:ext cx="1547076" cy="5197566"/>
          </a:xfrm>
          <a:prstGeom prst="rect">
            <a:avLst/>
          </a:prstGeom>
        </p:spPr>
      </p:pic>
      <p:grpSp>
        <p:nvGrpSpPr>
          <p:cNvPr id="5" name="Group 4">
            <a:extLst>
              <a:ext uri="{FF2B5EF4-FFF2-40B4-BE49-F238E27FC236}">
                <a16:creationId xmlns:a16="http://schemas.microsoft.com/office/drawing/2014/main" id="{CC92E4B9-09F8-7410-56BD-F490D853CF71}"/>
              </a:ext>
            </a:extLst>
          </p:cNvPr>
          <p:cNvGrpSpPr/>
          <p:nvPr/>
        </p:nvGrpSpPr>
        <p:grpSpPr>
          <a:xfrm>
            <a:off x="1391816" y="2667000"/>
            <a:ext cx="4704184" cy="1124594"/>
            <a:chOff x="1391816" y="2743200"/>
            <a:chExt cx="4704184" cy="1124594"/>
          </a:xfrm>
        </p:grpSpPr>
        <p:pic>
          <p:nvPicPr>
            <p:cNvPr id="6" name="Picture 5"/>
            <p:cNvPicPr>
              <a:picLocks noChangeAspect="1"/>
            </p:cNvPicPr>
            <p:nvPr/>
          </p:nvPicPr>
          <p:blipFill>
            <a:blip r:embed="rId6"/>
            <a:stretch>
              <a:fillRect/>
            </a:stretch>
          </p:blipFill>
          <p:spPr>
            <a:xfrm>
              <a:off x="1391816" y="2743200"/>
              <a:ext cx="4704184" cy="1124594"/>
            </a:xfrm>
            <a:prstGeom prst="rect">
              <a:avLst/>
            </a:prstGeom>
          </p:spPr>
        </p:pic>
        <p:sp>
          <p:nvSpPr>
            <p:cNvPr id="3" name="Rectangle: Rounded Corners 2">
              <a:extLst>
                <a:ext uri="{FF2B5EF4-FFF2-40B4-BE49-F238E27FC236}">
                  <a16:creationId xmlns:a16="http://schemas.microsoft.com/office/drawing/2014/main" id="{AA006CB4-0E48-AA74-4ACE-4F054E3476E7}"/>
                </a:ext>
              </a:extLst>
            </p:cNvPr>
            <p:cNvSpPr/>
            <p:nvPr/>
          </p:nvSpPr>
          <p:spPr bwMode="auto">
            <a:xfrm>
              <a:off x="1391816" y="3200400"/>
              <a:ext cx="513184" cy="533400"/>
            </a:xfrm>
            <a:prstGeom prst="roundRect">
              <a:avLst/>
            </a:prstGeom>
            <a:noFill/>
            <a:ln w="1905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grpSp>
    </p:spTree>
    <p:extLst>
      <p:ext uri="{BB962C8B-B14F-4D97-AF65-F5344CB8AC3E}">
        <p14:creationId xmlns:p14="http://schemas.microsoft.com/office/powerpoint/2010/main" val="193358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4AA04E80-44DA-4E43-80AE-042B40EE101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DE238E-7663-48F1-8CFE-7A2163AEEF93}"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Applications of NLP</a:t>
            </a:r>
          </a:p>
          <a:p>
            <a:pPr lvl="1" eaLnBrk="1" hangingPunct="1">
              <a:spcBef>
                <a:spcPts val="600"/>
              </a:spcBef>
            </a:pPr>
            <a:r>
              <a:rPr lang="en-US" altLang="zh-TW" dirty="0"/>
              <a:t>Machine Translation (MT)</a:t>
            </a:r>
          </a:p>
        </p:txBody>
      </p:sp>
      <p:pic>
        <p:nvPicPr>
          <p:cNvPr id="10" name="Picture 9"/>
          <p:cNvPicPr>
            <a:picLocks noChangeAspect="1"/>
          </p:cNvPicPr>
          <p:nvPr/>
        </p:nvPicPr>
        <p:blipFill>
          <a:blip r:embed="rId3"/>
          <a:stretch>
            <a:fillRect/>
          </a:stretch>
        </p:blipFill>
        <p:spPr>
          <a:xfrm>
            <a:off x="1573632" y="3352800"/>
            <a:ext cx="9094369" cy="2445934"/>
          </a:xfrm>
          <a:prstGeom prst="rect">
            <a:avLst/>
          </a:prstGeom>
        </p:spPr>
      </p:pic>
      <p:pic>
        <p:nvPicPr>
          <p:cNvPr id="11" name="Picture 10">
            <a:extLst>
              <a:ext uri="{FF2B5EF4-FFF2-40B4-BE49-F238E27FC236}">
                <a16:creationId xmlns:a16="http://schemas.microsoft.com/office/drawing/2014/main" id="{D2C4B8EB-CA7F-FE2E-308F-46D683B06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895" y="1524000"/>
            <a:ext cx="3507105" cy="1973580"/>
          </a:xfrm>
          <a:prstGeom prst="rect">
            <a:avLst/>
          </a:prstGeom>
        </p:spPr>
      </p:pic>
      <p:sp>
        <p:nvSpPr>
          <p:cNvPr id="7" name="TextBox 6">
            <a:extLst>
              <a:ext uri="{FF2B5EF4-FFF2-40B4-BE49-F238E27FC236}">
                <a16:creationId xmlns:a16="http://schemas.microsoft.com/office/drawing/2014/main" id="{B7200D93-7FBB-C7F1-522E-A02A45D7649A}"/>
              </a:ext>
            </a:extLst>
          </p:cNvPr>
          <p:cNvSpPr txBox="1"/>
          <p:nvPr/>
        </p:nvSpPr>
        <p:spPr>
          <a:xfrm>
            <a:off x="1828800" y="5769114"/>
            <a:ext cx="8527868" cy="707886"/>
          </a:xfrm>
          <a:prstGeom prst="rect">
            <a:avLst/>
          </a:prstGeom>
          <a:noFill/>
        </p:spPr>
        <p:txBody>
          <a:bodyPr wrap="square">
            <a:spAutoFit/>
          </a:body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1" lang="en-US" sz="20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Google Translate</a:t>
            </a:r>
            <a:r>
              <a:rPr kumimoji="1"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was launched in April 2006 as a statistical machine translation service. </a:t>
            </a:r>
            <a:r>
              <a:rPr kumimoji="1" lang="en-US" sz="2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As of </a:t>
            </a:r>
            <a:r>
              <a:rPr kumimoji="1" lang="en-US" altLang="zh-CN" sz="2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December</a:t>
            </a:r>
            <a:r>
              <a:rPr kumimoji="1" lang="en-US" sz="2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2024, </a:t>
            </a:r>
            <a:r>
              <a:rPr kumimoji="1" lang="en-US" sz="2000" b="0" i="0" u="none" strike="noStrike" kern="1200" cap="none" spc="0" normalizeH="0" baseline="0" noProof="0" dirty="0">
                <a:ln>
                  <a:noFill/>
                </a:ln>
                <a:effectLst/>
                <a:uLnTx/>
                <a:uFillTx/>
                <a:latin typeface="Calibri" panose="020F0502020204030204" pitchFamily="34" charset="0"/>
                <a:ea typeface="新細明體" panose="02020500000000000000" pitchFamily="18" charset="-120"/>
                <a:cs typeface="Calibri" panose="020F0502020204030204" pitchFamily="34" charset="0"/>
              </a:rPr>
              <a:t>it supports </a:t>
            </a:r>
            <a:r>
              <a:rPr lang="en-US" sz="2000" dirty="0">
                <a:solidFill>
                  <a:srgbClr val="FF0000"/>
                </a:solidFill>
                <a:latin typeface="Calibri" panose="020F0502020204030204" pitchFamily="34" charset="0"/>
                <a:cs typeface="Calibri" panose="020F0502020204030204" pitchFamily="34" charset="0"/>
              </a:rPr>
              <a:t>249</a:t>
            </a:r>
            <a:r>
              <a:rPr kumimoji="1" lang="en-US" sz="20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languages.</a:t>
            </a:r>
          </a:p>
        </p:txBody>
      </p:sp>
    </p:spTree>
    <p:extLst>
      <p:ext uri="{BB962C8B-B14F-4D97-AF65-F5344CB8AC3E}">
        <p14:creationId xmlns:p14="http://schemas.microsoft.com/office/powerpoint/2010/main" val="3637908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Applications of NLP</a:t>
            </a:r>
          </a:p>
          <a:p>
            <a:pPr lvl="1" eaLnBrk="1" hangingPunct="1">
              <a:spcBef>
                <a:spcPts val="600"/>
              </a:spcBef>
            </a:pPr>
            <a:r>
              <a:rPr lang="en-US" altLang="zh-TW" dirty="0"/>
              <a:t>Question Answering (QA)</a:t>
            </a:r>
          </a:p>
        </p:txBody>
      </p:sp>
      <p:sp>
        <p:nvSpPr>
          <p:cNvPr id="8" name="矩形 12">
            <a:extLst>
              <a:ext uri="{FF2B5EF4-FFF2-40B4-BE49-F238E27FC236}">
                <a16:creationId xmlns:a16="http://schemas.microsoft.com/office/drawing/2014/main" id="{2E0C999E-95CF-4FEA-BE5A-257A652810B8}"/>
              </a:ext>
            </a:extLst>
          </p:cNvPr>
          <p:cNvSpPr>
            <a:spLocks noChangeArrowheads="1"/>
          </p:cNvSpPr>
          <p:nvPr/>
        </p:nvSpPr>
        <p:spPr bwMode="auto">
          <a:xfrm>
            <a:off x="7536608" y="1813984"/>
            <a:ext cx="26035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lgn="ctr">
              <a:spcBef>
                <a:spcPct val="0"/>
              </a:spcBef>
              <a:buClrTx/>
              <a:buSzTx/>
              <a:buFontTx/>
              <a:buNone/>
            </a:pPr>
            <a:r>
              <a:rPr lang="en-HK" altLang="en-US" sz="2400" b="0" dirty="0">
                <a:latin typeface="Calibri" panose="020F0502020204030204" pitchFamily="34" charset="0"/>
                <a:cs typeface="Calibri" panose="020F0502020204030204" pitchFamily="34" charset="0"/>
              </a:rPr>
              <a:t>Multiple Choice QA</a:t>
            </a:r>
            <a:endParaRPr lang="en-US" altLang="en-US" sz="2400" b="0" dirty="0">
              <a:latin typeface="Calibri" panose="020F0502020204030204" pitchFamily="34" charset="0"/>
              <a:cs typeface="Calibri" panose="020F0502020204030204" pitchFamily="34" charset="0"/>
            </a:endParaRPr>
          </a:p>
        </p:txBody>
      </p:sp>
      <p:pic>
        <p:nvPicPr>
          <p:cNvPr id="9" name="图片 4">
            <a:extLst>
              <a:ext uri="{FF2B5EF4-FFF2-40B4-BE49-F238E27FC236}">
                <a16:creationId xmlns:a16="http://schemas.microsoft.com/office/drawing/2014/main" id="{6C60E632-72F4-4AD9-BE81-2EFD8F949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743199"/>
            <a:ext cx="5474781" cy="372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5">
            <a:extLst>
              <a:ext uri="{FF2B5EF4-FFF2-40B4-BE49-F238E27FC236}">
                <a16:creationId xmlns:a16="http://schemas.microsoft.com/office/drawing/2014/main" id="{4F88C7F6-1787-4D3A-8E60-7EB6532B9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3276" y="2364526"/>
            <a:ext cx="5761524" cy="380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4">
            <a:extLst>
              <a:ext uri="{FF2B5EF4-FFF2-40B4-BE49-F238E27FC236}">
                <a16:creationId xmlns:a16="http://schemas.microsoft.com/office/drawing/2014/main" id="{CC11E83F-0E79-A730-D8E5-40542A4793BA}"/>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7</a:t>
            </a:fld>
            <a:endParaRPr kumimoji="0" lang="en-US" altLang="zh-TW" sz="1200" b="0" dirty="0">
              <a:solidFill>
                <a:srgbClr val="000000"/>
              </a:solidFill>
              <a:latin typeface="+mn-lt"/>
            </a:endParaRPr>
          </a:p>
        </p:txBody>
      </p:sp>
    </p:spTree>
    <p:extLst>
      <p:ext uri="{BB962C8B-B14F-4D97-AF65-F5344CB8AC3E}">
        <p14:creationId xmlns:p14="http://schemas.microsoft.com/office/powerpoint/2010/main" val="347408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Applications of NLP</a:t>
            </a:r>
          </a:p>
          <a:p>
            <a:pPr lvl="1" eaLnBrk="1" hangingPunct="1">
              <a:spcBef>
                <a:spcPts val="600"/>
              </a:spcBef>
            </a:pPr>
            <a:r>
              <a:rPr lang="en-US" altLang="zh-TW" dirty="0"/>
              <a:t>Question Answering (QA)</a:t>
            </a:r>
          </a:p>
        </p:txBody>
      </p:sp>
      <p:grpSp>
        <p:nvGrpSpPr>
          <p:cNvPr id="11" name="Group 10">
            <a:extLst>
              <a:ext uri="{FF2B5EF4-FFF2-40B4-BE49-F238E27FC236}">
                <a16:creationId xmlns:a16="http://schemas.microsoft.com/office/drawing/2014/main" id="{0A65FC5F-4016-8732-7022-B5A3A607BC90}"/>
              </a:ext>
            </a:extLst>
          </p:cNvPr>
          <p:cNvGrpSpPr/>
          <p:nvPr/>
        </p:nvGrpSpPr>
        <p:grpSpPr>
          <a:xfrm>
            <a:off x="1177471" y="2600223"/>
            <a:ext cx="4323601" cy="3952977"/>
            <a:chOff x="1177471" y="2590800"/>
            <a:chExt cx="4323601" cy="3952977"/>
          </a:xfrm>
        </p:grpSpPr>
        <p:sp>
          <p:nvSpPr>
            <p:cNvPr id="18" name="矩形 13">
              <a:extLst>
                <a:ext uri="{FF2B5EF4-FFF2-40B4-BE49-F238E27FC236}">
                  <a16:creationId xmlns:a16="http://schemas.microsoft.com/office/drawing/2014/main" id="{BD9ECD5C-7FF4-44C4-A1E5-23940AD09D24}"/>
                </a:ext>
              </a:extLst>
            </p:cNvPr>
            <p:cNvSpPr>
              <a:spLocks noChangeArrowheads="1"/>
            </p:cNvSpPr>
            <p:nvPr/>
          </p:nvSpPr>
          <p:spPr bwMode="auto">
            <a:xfrm>
              <a:off x="1292508" y="6082112"/>
              <a:ext cx="37773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r>
                <a:rPr lang="en-HK" altLang="en-US" sz="2400" b="0" dirty="0">
                  <a:latin typeface="Calibri" panose="020F0502020204030204" pitchFamily="34" charset="0"/>
                  <a:cs typeface="Calibri" panose="020F0502020204030204" pitchFamily="34" charset="0"/>
                </a:rPr>
                <a:t>Document-based QA (DBQA)</a:t>
              </a:r>
              <a:endParaRPr lang="en-US" altLang="en-US" sz="2400" b="0" dirty="0">
                <a:latin typeface="Calibri" panose="020F0502020204030204" pitchFamily="34" charset="0"/>
                <a:cs typeface="Calibri" panose="020F0502020204030204" pitchFamily="34" charset="0"/>
              </a:endParaRPr>
            </a:p>
          </p:txBody>
        </p:sp>
        <p:pic>
          <p:nvPicPr>
            <p:cNvPr id="19" name="图片 14">
              <a:extLst>
                <a:ext uri="{FF2B5EF4-FFF2-40B4-BE49-F238E27FC236}">
                  <a16:creationId xmlns:a16="http://schemas.microsoft.com/office/drawing/2014/main" id="{4191EA52-7FAE-4CC0-8AA1-579DBD43E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667" r="14999" b="1698"/>
            <a:stretch>
              <a:fillRect/>
            </a:stretch>
          </p:blipFill>
          <p:spPr bwMode="auto">
            <a:xfrm>
              <a:off x="1177471" y="2590800"/>
              <a:ext cx="4323601" cy="34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4">
            <a:extLst>
              <a:ext uri="{FF2B5EF4-FFF2-40B4-BE49-F238E27FC236}">
                <a16:creationId xmlns:a16="http://schemas.microsoft.com/office/drawing/2014/main" id="{DC831F37-399D-BB21-4AB2-8F83DC51E1C5}"/>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8</a:t>
            </a:fld>
            <a:endParaRPr kumimoji="0" lang="en-US" altLang="zh-TW" sz="1200" b="0" dirty="0">
              <a:solidFill>
                <a:srgbClr val="000000"/>
              </a:solidFill>
              <a:latin typeface="+mn-lt"/>
            </a:endParaRPr>
          </a:p>
        </p:txBody>
      </p:sp>
      <p:grpSp>
        <p:nvGrpSpPr>
          <p:cNvPr id="10" name="Group 9">
            <a:extLst>
              <a:ext uri="{FF2B5EF4-FFF2-40B4-BE49-F238E27FC236}">
                <a16:creationId xmlns:a16="http://schemas.microsoft.com/office/drawing/2014/main" id="{196710B6-DC79-C480-8C2C-454B0FD3F487}"/>
              </a:ext>
            </a:extLst>
          </p:cNvPr>
          <p:cNvGrpSpPr/>
          <p:nvPr/>
        </p:nvGrpSpPr>
        <p:grpSpPr>
          <a:xfrm>
            <a:off x="6019109" y="2133600"/>
            <a:ext cx="4953691" cy="3617004"/>
            <a:chOff x="5851050" y="2926773"/>
            <a:chExt cx="4953691" cy="3617004"/>
          </a:xfrm>
        </p:grpSpPr>
        <p:sp>
          <p:nvSpPr>
            <p:cNvPr id="22" name="矩形 2">
              <a:extLst>
                <a:ext uri="{FF2B5EF4-FFF2-40B4-BE49-F238E27FC236}">
                  <a16:creationId xmlns:a16="http://schemas.microsoft.com/office/drawing/2014/main" id="{F75CB5C1-554D-B504-7B59-59A2ADB28634}"/>
                </a:ext>
              </a:extLst>
            </p:cNvPr>
            <p:cNvSpPr>
              <a:spLocks noChangeArrowheads="1"/>
            </p:cNvSpPr>
            <p:nvPr/>
          </p:nvSpPr>
          <p:spPr bwMode="auto">
            <a:xfrm>
              <a:off x="6495792" y="6082112"/>
              <a:ext cx="38245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r>
                <a:rPr lang="en-US" altLang="zh-CN" sz="2400" b="0" dirty="0">
                  <a:latin typeface="Calibri" panose="020F0502020204030204" pitchFamily="34" charset="0"/>
                  <a:cs typeface="Calibri" panose="020F0502020204030204" pitchFamily="34" charset="0"/>
                </a:rPr>
                <a:t>Knowledge</a:t>
              </a:r>
              <a:r>
                <a:rPr lang="en-HK" altLang="en-US" sz="2400" b="0" dirty="0">
                  <a:latin typeface="Calibri" panose="020F0502020204030204" pitchFamily="34" charset="0"/>
                  <a:cs typeface="Calibri" panose="020F0502020204030204" pitchFamily="34" charset="0"/>
                </a:rPr>
                <a:t>-based QA (</a:t>
              </a:r>
              <a:r>
                <a:rPr lang="en-US" altLang="zh-CN" sz="2400" b="0" dirty="0">
                  <a:latin typeface="Calibri" panose="020F0502020204030204" pitchFamily="34" charset="0"/>
                  <a:cs typeface="Calibri" panose="020F0502020204030204" pitchFamily="34" charset="0"/>
                </a:rPr>
                <a:t>K</a:t>
              </a:r>
              <a:r>
                <a:rPr lang="en-HK" altLang="en-US" sz="2400" b="0" dirty="0">
                  <a:latin typeface="Calibri" panose="020F0502020204030204" pitchFamily="34" charset="0"/>
                  <a:cs typeface="Calibri" panose="020F0502020204030204" pitchFamily="34" charset="0"/>
                </a:rPr>
                <a:t>BQA)</a:t>
              </a:r>
              <a:endParaRPr lang="en-US" altLang="en-US" sz="2400" b="0"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66D38BE6-768D-C909-DA32-BF7B402F64CB}"/>
                </a:ext>
              </a:extLst>
            </p:cNvPr>
            <p:cNvGrpSpPr/>
            <p:nvPr/>
          </p:nvGrpSpPr>
          <p:grpSpPr>
            <a:xfrm>
              <a:off x="5851050" y="2926773"/>
              <a:ext cx="4953691" cy="3042842"/>
              <a:chOff x="4822416" y="2696343"/>
              <a:chExt cx="4953691" cy="3042842"/>
            </a:xfrm>
          </p:grpSpPr>
          <p:pic>
            <p:nvPicPr>
              <p:cNvPr id="5" name="Picture 4">
                <a:extLst>
                  <a:ext uri="{FF2B5EF4-FFF2-40B4-BE49-F238E27FC236}">
                    <a16:creationId xmlns:a16="http://schemas.microsoft.com/office/drawing/2014/main" id="{6791A8FD-1560-DB5B-EAF6-C696B8250893}"/>
                  </a:ext>
                </a:extLst>
              </p:cNvPr>
              <p:cNvPicPr>
                <a:picLocks noChangeAspect="1"/>
              </p:cNvPicPr>
              <p:nvPr/>
            </p:nvPicPr>
            <p:blipFill>
              <a:blip r:embed="rId4"/>
              <a:stretch>
                <a:fillRect/>
              </a:stretch>
            </p:blipFill>
            <p:spPr>
              <a:xfrm>
                <a:off x="4822416" y="2696343"/>
                <a:ext cx="4953691" cy="563958"/>
              </a:xfrm>
              <a:prstGeom prst="rect">
                <a:avLst/>
              </a:prstGeom>
            </p:spPr>
          </p:pic>
          <p:pic>
            <p:nvPicPr>
              <p:cNvPr id="7" name="Picture 6">
                <a:extLst>
                  <a:ext uri="{FF2B5EF4-FFF2-40B4-BE49-F238E27FC236}">
                    <a16:creationId xmlns:a16="http://schemas.microsoft.com/office/drawing/2014/main" id="{A39E2C84-78EF-57E0-39D8-1AE7C2C94D4E}"/>
                  </a:ext>
                </a:extLst>
              </p:cNvPr>
              <p:cNvPicPr>
                <a:picLocks noChangeAspect="1"/>
              </p:cNvPicPr>
              <p:nvPr/>
            </p:nvPicPr>
            <p:blipFill>
              <a:blip r:embed="rId5"/>
              <a:stretch>
                <a:fillRect/>
              </a:stretch>
            </p:blipFill>
            <p:spPr>
              <a:xfrm>
                <a:off x="5009131" y="3391898"/>
                <a:ext cx="4580259" cy="2347287"/>
              </a:xfrm>
              <a:prstGeom prst="rect">
                <a:avLst/>
              </a:prstGeom>
            </p:spPr>
          </p:pic>
        </p:grpSp>
      </p:grpSp>
    </p:spTree>
    <p:extLst>
      <p:ext uri="{BB962C8B-B14F-4D97-AF65-F5344CB8AC3E}">
        <p14:creationId xmlns:p14="http://schemas.microsoft.com/office/powerpoint/2010/main" val="306627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3412DA0-D258-482F-8D35-305E68BE9085}"/>
              </a:ext>
            </a:extLst>
          </p:cNvPr>
          <p:cNvSpPr>
            <a:spLocks noGrp="1" noChangeArrowheads="1"/>
          </p:cNvSpPr>
          <p:nvPr>
            <p:ph type="title"/>
          </p:nvPr>
        </p:nvSpPr>
        <p:spPr/>
        <p:txBody>
          <a:bodyPr/>
          <a:lstStyle/>
          <a:p>
            <a:pPr eaLnBrk="1" hangingPunct="1"/>
            <a:r>
              <a:rPr lang="en-US" altLang="zh-TW" sz="4000" dirty="0"/>
              <a:t>Introduction to NLP</a:t>
            </a:r>
            <a:endParaRPr lang="zh-TW" altLang="en-US" sz="4000" dirty="0"/>
          </a:p>
        </p:txBody>
      </p:sp>
      <p:sp>
        <p:nvSpPr>
          <p:cNvPr id="13316" name="Rectangle 3">
            <a:extLst>
              <a:ext uri="{FF2B5EF4-FFF2-40B4-BE49-F238E27FC236}">
                <a16:creationId xmlns:a16="http://schemas.microsoft.com/office/drawing/2014/main" id="{202E18EE-BA17-4175-8094-42B2A533C9E8}"/>
              </a:ext>
            </a:extLst>
          </p:cNvPr>
          <p:cNvSpPr>
            <a:spLocks noGrp="1" noChangeArrowheads="1"/>
          </p:cNvSpPr>
          <p:nvPr>
            <p:ph type="body" idx="1"/>
          </p:nvPr>
        </p:nvSpPr>
        <p:spPr>
          <a:xfrm>
            <a:off x="609600" y="1554480"/>
            <a:ext cx="10972800" cy="4876800"/>
          </a:xfrm>
          <a:noFill/>
        </p:spPr>
        <p:txBody>
          <a:bodyPr/>
          <a:lstStyle/>
          <a:p>
            <a:pPr eaLnBrk="1" hangingPunct="1">
              <a:spcBef>
                <a:spcPts val="600"/>
              </a:spcBef>
            </a:pPr>
            <a:r>
              <a:rPr lang="en-US" altLang="zh-TW" dirty="0"/>
              <a:t>Applications of NLP</a:t>
            </a:r>
          </a:p>
          <a:p>
            <a:pPr lvl="1" eaLnBrk="1" hangingPunct="1">
              <a:spcBef>
                <a:spcPts val="600"/>
              </a:spcBef>
            </a:pPr>
            <a:r>
              <a:rPr lang="en-US" altLang="zh-TW" dirty="0"/>
              <a:t>Question Answering (QA)</a:t>
            </a:r>
          </a:p>
        </p:txBody>
      </p:sp>
      <p:pic>
        <p:nvPicPr>
          <p:cNvPr id="18" name="图片 3">
            <a:extLst>
              <a:ext uri="{FF2B5EF4-FFF2-40B4-BE49-F238E27FC236}">
                <a16:creationId xmlns:a16="http://schemas.microsoft.com/office/drawing/2014/main" id="{4F6F6044-1985-4375-A2CC-DF956EC2E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676400"/>
            <a:ext cx="451485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28492259-D328-DDC5-BDAC-9586601F4870}"/>
              </a:ext>
            </a:extLst>
          </p:cNvPr>
          <p:cNvPicPr>
            <a:picLocks noChangeAspect="1"/>
          </p:cNvPicPr>
          <p:nvPr/>
        </p:nvPicPr>
        <p:blipFill>
          <a:blip r:embed="rId4"/>
          <a:stretch>
            <a:fillRect/>
          </a:stretch>
        </p:blipFill>
        <p:spPr>
          <a:xfrm>
            <a:off x="1981200" y="5806357"/>
            <a:ext cx="7590579" cy="594443"/>
          </a:xfrm>
          <a:prstGeom prst="rect">
            <a:avLst/>
          </a:prstGeom>
        </p:spPr>
      </p:pic>
      <p:grpSp>
        <p:nvGrpSpPr>
          <p:cNvPr id="3" name="Group 2">
            <a:extLst>
              <a:ext uri="{FF2B5EF4-FFF2-40B4-BE49-F238E27FC236}">
                <a16:creationId xmlns:a16="http://schemas.microsoft.com/office/drawing/2014/main" id="{A7A4962E-2C26-D2C4-9573-3CBF55D13914}"/>
              </a:ext>
            </a:extLst>
          </p:cNvPr>
          <p:cNvGrpSpPr/>
          <p:nvPr/>
        </p:nvGrpSpPr>
        <p:grpSpPr>
          <a:xfrm>
            <a:off x="2133600" y="2819400"/>
            <a:ext cx="2786062" cy="2671465"/>
            <a:chOff x="2243138" y="2819400"/>
            <a:chExt cx="2786062" cy="2671465"/>
          </a:xfrm>
        </p:grpSpPr>
        <p:sp>
          <p:nvSpPr>
            <p:cNvPr id="19" name="矩形 12">
              <a:extLst>
                <a:ext uri="{FF2B5EF4-FFF2-40B4-BE49-F238E27FC236}">
                  <a16:creationId xmlns:a16="http://schemas.microsoft.com/office/drawing/2014/main" id="{1C8A8922-C465-40E6-B340-700EB47F3894}"/>
                </a:ext>
              </a:extLst>
            </p:cNvPr>
            <p:cNvSpPr>
              <a:spLocks noChangeArrowheads="1"/>
            </p:cNvSpPr>
            <p:nvPr/>
          </p:nvSpPr>
          <p:spPr bwMode="auto">
            <a:xfrm>
              <a:off x="2547509" y="5029200"/>
              <a:ext cx="20906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r>
                <a:rPr lang="en-HK" altLang="en-US" sz="2400" b="0" dirty="0">
                  <a:latin typeface="Calibri" panose="020F0502020204030204" pitchFamily="34" charset="0"/>
                  <a:cs typeface="Calibri" panose="020F0502020204030204" pitchFamily="34" charset="0"/>
                </a:rPr>
                <a:t>Community QA</a:t>
              </a:r>
              <a:endParaRPr lang="en-US" altLang="en-US" sz="2400" b="0" dirty="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55A82BBE-16A2-81D1-971B-ACA22C36329E}"/>
                </a:ext>
              </a:extLst>
            </p:cNvPr>
            <p:cNvPicPr>
              <a:picLocks noChangeAspect="1"/>
            </p:cNvPicPr>
            <p:nvPr/>
          </p:nvPicPr>
          <p:blipFill>
            <a:blip r:embed="rId5"/>
            <a:stretch>
              <a:fillRect/>
            </a:stretch>
          </p:blipFill>
          <p:spPr>
            <a:xfrm>
              <a:off x="2243139" y="2819400"/>
              <a:ext cx="2699379" cy="549782"/>
            </a:xfrm>
            <a:prstGeom prst="rect">
              <a:avLst/>
            </a:prstGeom>
          </p:spPr>
        </p:pic>
        <p:grpSp>
          <p:nvGrpSpPr>
            <p:cNvPr id="22" name="Group 21">
              <a:extLst>
                <a:ext uri="{FF2B5EF4-FFF2-40B4-BE49-F238E27FC236}">
                  <a16:creationId xmlns:a16="http://schemas.microsoft.com/office/drawing/2014/main" id="{96544307-A58B-6F85-B274-DBBB1A7BD32F}"/>
                </a:ext>
              </a:extLst>
            </p:cNvPr>
            <p:cNvGrpSpPr/>
            <p:nvPr/>
          </p:nvGrpSpPr>
          <p:grpSpPr>
            <a:xfrm>
              <a:off x="2243138" y="3625167"/>
              <a:ext cx="2786062" cy="1257215"/>
              <a:chOff x="5709453" y="4183123"/>
              <a:chExt cx="2786062" cy="1257215"/>
            </a:xfrm>
          </p:grpSpPr>
          <p:pic>
            <p:nvPicPr>
              <p:cNvPr id="23" name="Picture 22">
                <a:extLst>
                  <a:ext uri="{FF2B5EF4-FFF2-40B4-BE49-F238E27FC236}">
                    <a16:creationId xmlns:a16="http://schemas.microsoft.com/office/drawing/2014/main" id="{22D9F85B-FC26-2F37-E264-1B31C4457312}"/>
                  </a:ext>
                </a:extLst>
              </p:cNvPr>
              <p:cNvPicPr>
                <a:picLocks noChangeAspect="1"/>
              </p:cNvPicPr>
              <p:nvPr/>
            </p:nvPicPr>
            <p:blipFill>
              <a:blip r:embed="rId6"/>
              <a:stretch>
                <a:fillRect/>
              </a:stretch>
            </p:blipFill>
            <p:spPr>
              <a:xfrm>
                <a:off x="5709453" y="4702308"/>
                <a:ext cx="2786062" cy="738030"/>
              </a:xfrm>
              <a:prstGeom prst="rect">
                <a:avLst/>
              </a:prstGeom>
            </p:spPr>
          </p:pic>
          <p:pic>
            <p:nvPicPr>
              <p:cNvPr id="24" name="Picture 23">
                <a:extLst>
                  <a:ext uri="{FF2B5EF4-FFF2-40B4-BE49-F238E27FC236}">
                    <a16:creationId xmlns:a16="http://schemas.microsoft.com/office/drawing/2014/main" id="{52497181-B1D3-4E16-825C-AF85C300B592}"/>
                  </a:ext>
                </a:extLst>
              </p:cNvPr>
              <p:cNvPicPr>
                <a:picLocks noChangeAspect="1"/>
              </p:cNvPicPr>
              <p:nvPr/>
            </p:nvPicPr>
            <p:blipFill>
              <a:blip r:embed="rId7"/>
              <a:stretch>
                <a:fillRect/>
              </a:stretch>
            </p:blipFill>
            <p:spPr>
              <a:xfrm>
                <a:off x="5928364" y="4183123"/>
                <a:ext cx="2348240" cy="519185"/>
              </a:xfrm>
              <a:prstGeom prst="rect">
                <a:avLst/>
              </a:prstGeom>
            </p:spPr>
          </p:pic>
        </p:grpSp>
      </p:grpSp>
      <p:sp>
        <p:nvSpPr>
          <p:cNvPr id="2" name="Slide Number Placeholder 4">
            <a:extLst>
              <a:ext uri="{FF2B5EF4-FFF2-40B4-BE49-F238E27FC236}">
                <a16:creationId xmlns:a16="http://schemas.microsoft.com/office/drawing/2014/main" id="{BB09527D-A989-7F44-C917-8900E20ED20F}"/>
              </a:ext>
            </a:extLst>
          </p:cNvPr>
          <p:cNvSpPr>
            <a:spLocks noGrp="1"/>
          </p:cNvSpPr>
          <p:nvPr>
            <p:ph type="sldNum" sz="quarter" idx="11"/>
          </p:nvPr>
        </p:nvSpPr>
        <p:spPr>
          <a:xfrm>
            <a:off x="10160000" y="6248400"/>
            <a:ext cx="14224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kumimoji="1" sz="2600" b="1">
                <a:solidFill>
                  <a:srgbClr val="0000CC"/>
                </a:solidFill>
                <a:latin typeface="Arial" panose="020B0604020202020204" pitchFamily="34" charset="0"/>
                <a:ea typeface="新細明體" panose="02020500000000000000" pitchFamily="18" charset="-120"/>
              </a:defRPr>
            </a:lvl1pPr>
            <a:lvl2pPr marL="742950" indent="-285750">
              <a:spcBef>
                <a:spcPct val="20000"/>
              </a:spcBef>
              <a:buClr>
                <a:schemeClr val="accent2"/>
              </a:buClr>
              <a:buSzPct val="8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2pPr>
            <a:lvl3pPr marL="1143000" indent="-228600">
              <a:spcBef>
                <a:spcPct val="20000"/>
              </a:spcBef>
              <a:buClr>
                <a:schemeClr val="bg2"/>
              </a:buClr>
              <a:buSzPct val="65000"/>
              <a:buFont typeface="Wingdings" panose="05000000000000000000" pitchFamily="2" charset="2"/>
              <a:buChar char="n"/>
              <a:defRPr kumimoji="1" sz="2500">
                <a:solidFill>
                  <a:srgbClr val="0000CC"/>
                </a:solidFill>
                <a:latin typeface="Arial" panose="020B0604020202020204" pitchFamily="34" charset="0"/>
                <a:ea typeface="新細明體" panose="02020500000000000000" pitchFamily="18" charset="-120"/>
              </a:defRPr>
            </a:lvl3pPr>
            <a:lvl4pPr marL="1600200" indent="-228600">
              <a:spcBef>
                <a:spcPct val="20000"/>
              </a:spcBef>
              <a:buClr>
                <a:schemeClr val="accent2"/>
              </a:buClr>
              <a:buSzPct val="70000"/>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4pPr>
            <a:lvl5pPr marL="2057400" indent="-228600">
              <a:spcBef>
                <a:spcPct val="20000"/>
              </a:spcBef>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Arial" panose="020B0604020202020204" pitchFamily="34" charset="0"/>
                <a:ea typeface="新細明體" panose="02020500000000000000" pitchFamily="18" charset="-120"/>
              </a:defRPr>
            </a:lvl9pPr>
          </a:lstStyle>
          <a:p>
            <a:pPr>
              <a:spcBef>
                <a:spcPct val="0"/>
              </a:spcBef>
              <a:buClrTx/>
              <a:buSzTx/>
              <a:buFontTx/>
              <a:buNone/>
            </a:pPr>
            <a:fld id="{29BA9866-1126-4BAF-8546-2A6433CC844B}" type="slidenum">
              <a:rPr kumimoji="0" lang="zh-TW" altLang="en-US" sz="1200" b="0">
                <a:solidFill>
                  <a:srgbClr val="000000"/>
                </a:solidFill>
                <a:latin typeface="+mn-lt"/>
              </a:rPr>
              <a:pPr>
                <a:spcBef>
                  <a:spcPct val="0"/>
                </a:spcBef>
                <a:buClrTx/>
                <a:buSzTx/>
                <a:buFontTx/>
                <a:buNone/>
              </a:pPr>
              <a:t>9</a:t>
            </a:fld>
            <a:endParaRPr kumimoji="0" lang="en-US" altLang="zh-TW" sz="1200" b="0" dirty="0">
              <a:solidFill>
                <a:srgbClr val="000000"/>
              </a:solidFill>
              <a:latin typeface="+mn-lt"/>
            </a:endParaRPr>
          </a:p>
        </p:txBody>
      </p:sp>
    </p:spTree>
    <p:extLst>
      <p:ext uri="{BB962C8B-B14F-4D97-AF65-F5344CB8AC3E}">
        <p14:creationId xmlns:p14="http://schemas.microsoft.com/office/powerpoint/2010/main" val="3250762510"/>
      </p:ext>
    </p:extLst>
  </p:cSld>
  <p:clrMapOvr>
    <a:masterClrMapping/>
  </p:clrMapOvr>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GB" sz="16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GB" sz="16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GB" sz="16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GB" sz="16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10119</TotalTime>
  <Words>2938</Words>
  <Application>Microsoft Office PowerPoint</Application>
  <PresentationFormat>Widescreen</PresentationFormat>
  <Paragraphs>422</Paragraphs>
  <Slides>42</Slides>
  <Notes>42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KaiTi</vt:lpstr>
      <vt:lpstr>Arial</vt:lpstr>
      <vt:lpstr>Arial Black</vt:lpstr>
      <vt:lpstr>Arial Narrow</vt:lpstr>
      <vt:lpstr>Calibri</vt:lpstr>
      <vt:lpstr>Century Schoolbook</vt:lpstr>
      <vt:lpstr>Times New Roman</vt:lpstr>
      <vt:lpstr>Wingdings</vt:lpstr>
      <vt:lpstr>Pixel</vt:lpstr>
      <vt:lpstr>1_Pixel</vt:lpstr>
      <vt:lpstr>PowerPoint Presentation</vt:lpstr>
      <vt:lpstr>PowerPoint Presentation</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PowerPoint Presentation</vt:lpstr>
      <vt:lpstr>PowerPoint Presentation</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Introduction to NLP</vt:lpstr>
      <vt:lpstr>PowerPoint Presentation</vt:lpstr>
      <vt:lpstr>Introduction to NLP</vt:lpstr>
      <vt:lpstr>Introduction to NLP</vt:lpstr>
    </vt:vector>
  </TitlesOfParts>
  <Company>HKPU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COMP423P</dc:title>
  <dc:creator>HKPU</dc:creator>
  <cp:lastModifiedBy>Li, Wenjie [COMP]</cp:lastModifiedBy>
  <cp:revision>1751</cp:revision>
  <cp:lastPrinted>2024-01-14T06:37:46Z</cp:lastPrinted>
  <dcterms:created xsi:type="dcterms:W3CDTF">2003-01-14T06:41:15Z</dcterms:created>
  <dcterms:modified xsi:type="dcterms:W3CDTF">2025-01-21T23:19:09Z</dcterms:modified>
</cp:coreProperties>
</file>